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90" r:id="rId3"/>
    <p:sldId id="291" r:id="rId4"/>
    <p:sldId id="292" r:id="rId5"/>
    <p:sldId id="293" r:id="rId6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2370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429634" y="445718"/>
            <a:ext cx="704519" cy="7235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73888" y="10104813"/>
            <a:ext cx="246379" cy="22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5960"/>
            <a:ext cx="6959168" cy="10253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8644" y="424637"/>
            <a:ext cx="239014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6000"/>
              </a:lnSpc>
              <a:spcBef>
                <a:spcPts val="95"/>
              </a:spcBef>
            </a:pPr>
            <a:r>
              <a:rPr sz="1000" b="1" spc="-5" dirty="0">
                <a:latin typeface="Segoe Print"/>
                <a:cs typeface="Segoe Print"/>
              </a:rPr>
              <a:t>University </a:t>
            </a:r>
            <a:r>
              <a:rPr sz="1000" b="1" spc="-10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Diyala </a:t>
            </a:r>
            <a:r>
              <a:rPr sz="1000" b="1" dirty="0">
                <a:latin typeface="Segoe Print"/>
                <a:cs typeface="Segoe Print"/>
              </a:rPr>
              <a:t>/ </a:t>
            </a:r>
            <a:r>
              <a:rPr sz="1000" b="1" spc="-5" dirty="0">
                <a:latin typeface="Segoe Print"/>
                <a:cs typeface="Segoe Print"/>
              </a:rPr>
              <a:t>College </a:t>
            </a:r>
            <a:r>
              <a:rPr sz="1000" b="1" spc="5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Eng.  Civil Engineering</a:t>
            </a:r>
            <a:r>
              <a:rPr sz="1000" b="1" spc="5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1000" b="1" dirty="0">
                <a:latin typeface="Segoe Print"/>
                <a:cs typeface="Segoe Print"/>
              </a:rPr>
              <a:t>Class: 1</a:t>
            </a:r>
            <a:r>
              <a:rPr sz="975" b="1" baseline="25641" dirty="0">
                <a:latin typeface="Segoe Print"/>
                <a:cs typeface="Segoe Print"/>
              </a:rPr>
              <a:t>st </a:t>
            </a:r>
            <a:r>
              <a:rPr sz="1000" b="1" dirty="0">
                <a:latin typeface="Segoe Print"/>
                <a:cs typeface="Segoe Print"/>
              </a:rPr>
              <a:t>year / </a:t>
            </a:r>
            <a:r>
              <a:rPr sz="1000" b="1" spc="-5" dirty="0">
                <a:latin typeface="Segoe Print"/>
                <a:cs typeface="Segoe Print"/>
              </a:rPr>
              <a:t>Mathematics</a:t>
            </a:r>
            <a:r>
              <a:rPr sz="1000" b="1" spc="-200" dirty="0">
                <a:latin typeface="Segoe Print"/>
                <a:cs typeface="Segoe Print"/>
              </a:rPr>
              <a:t> </a:t>
            </a:r>
            <a:r>
              <a:rPr sz="1000" b="1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58129" y="434593"/>
            <a:ext cx="1458595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92150" y="1349374"/>
            <a:ext cx="84455" cy="182880"/>
          </a:xfrm>
          <a:custGeom>
            <a:avLst/>
            <a:gdLst/>
            <a:ahLst/>
            <a:cxnLst/>
            <a:rect l="l" t="t" r="r" b="b"/>
            <a:pathLst>
              <a:path w="84454" h="182880">
                <a:moveTo>
                  <a:pt x="80334" y="20065"/>
                </a:moveTo>
                <a:lnTo>
                  <a:pt x="54101" y="20065"/>
                </a:lnTo>
                <a:lnTo>
                  <a:pt x="59093" y="22859"/>
                </a:lnTo>
                <a:lnTo>
                  <a:pt x="62979" y="28575"/>
                </a:lnTo>
                <a:lnTo>
                  <a:pt x="66738" y="34416"/>
                </a:lnTo>
                <a:lnTo>
                  <a:pt x="68706" y="41909"/>
                </a:lnTo>
                <a:lnTo>
                  <a:pt x="68706" y="51053"/>
                </a:lnTo>
                <a:lnTo>
                  <a:pt x="52272" y="102518"/>
                </a:lnTo>
                <a:lnTo>
                  <a:pt x="21240" y="149187"/>
                </a:lnTo>
                <a:lnTo>
                  <a:pt x="0" y="177545"/>
                </a:lnTo>
                <a:lnTo>
                  <a:pt x="0" y="182372"/>
                </a:lnTo>
                <a:lnTo>
                  <a:pt x="61061" y="182372"/>
                </a:lnTo>
                <a:lnTo>
                  <a:pt x="63607" y="173513"/>
                </a:lnTo>
                <a:lnTo>
                  <a:pt x="66571" y="163322"/>
                </a:lnTo>
                <a:lnTo>
                  <a:pt x="17754" y="163322"/>
                </a:lnTo>
                <a:lnTo>
                  <a:pt x="31774" y="144730"/>
                </a:lnTo>
                <a:lnTo>
                  <a:pt x="44408" y="127365"/>
                </a:lnTo>
                <a:lnTo>
                  <a:pt x="70438" y="86540"/>
                </a:lnTo>
                <a:lnTo>
                  <a:pt x="84010" y="47625"/>
                </a:lnTo>
                <a:lnTo>
                  <a:pt x="84010" y="40004"/>
                </a:lnTo>
                <a:lnTo>
                  <a:pt x="83494" y="31934"/>
                </a:lnTo>
                <a:lnTo>
                  <a:pt x="81967" y="24495"/>
                </a:lnTo>
                <a:lnTo>
                  <a:pt x="80334" y="20065"/>
                </a:lnTo>
                <a:close/>
              </a:path>
              <a:path w="84454" h="182880">
                <a:moveTo>
                  <a:pt x="71285" y="146938"/>
                </a:moveTo>
                <a:lnTo>
                  <a:pt x="67703" y="146938"/>
                </a:lnTo>
                <a:lnTo>
                  <a:pt x="66281" y="152018"/>
                </a:lnTo>
                <a:lnTo>
                  <a:pt x="63957" y="155828"/>
                </a:lnTo>
                <a:lnTo>
                  <a:pt x="60832" y="158876"/>
                </a:lnTo>
                <a:lnTo>
                  <a:pt x="57594" y="161798"/>
                </a:lnTo>
                <a:lnTo>
                  <a:pt x="53530" y="163322"/>
                </a:lnTo>
                <a:lnTo>
                  <a:pt x="66571" y="163322"/>
                </a:lnTo>
                <a:lnTo>
                  <a:pt x="68760" y="155797"/>
                </a:lnTo>
                <a:lnTo>
                  <a:pt x="71285" y="146938"/>
                </a:lnTo>
                <a:close/>
              </a:path>
              <a:path w="84454" h="182880">
                <a:moveTo>
                  <a:pt x="64096" y="0"/>
                </a:moveTo>
                <a:lnTo>
                  <a:pt x="49491" y="0"/>
                </a:lnTo>
                <a:lnTo>
                  <a:pt x="43103" y="3048"/>
                </a:lnTo>
                <a:lnTo>
                  <a:pt x="23710" y="35813"/>
                </a:lnTo>
                <a:lnTo>
                  <a:pt x="24777" y="36575"/>
                </a:lnTo>
                <a:lnTo>
                  <a:pt x="25831" y="37210"/>
                </a:lnTo>
                <a:lnTo>
                  <a:pt x="26860" y="37973"/>
                </a:lnTo>
                <a:lnTo>
                  <a:pt x="31234" y="30085"/>
                </a:lnTo>
                <a:lnTo>
                  <a:pt x="36212" y="24495"/>
                </a:lnTo>
                <a:lnTo>
                  <a:pt x="41778" y="21167"/>
                </a:lnTo>
                <a:lnTo>
                  <a:pt x="47917" y="20065"/>
                </a:lnTo>
                <a:lnTo>
                  <a:pt x="80334" y="20065"/>
                </a:lnTo>
                <a:lnTo>
                  <a:pt x="79461" y="17698"/>
                </a:lnTo>
                <a:lnTo>
                  <a:pt x="76009" y="11556"/>
                </a:lnTo>
                <a:lnTo>
                  <a:pt x="70802" y="3809"/>
                </a:lnTo>
                <a:lnTo>
                  <a:pt x="640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88187" y="1508251"/>
            <a:ext cx="18415" cy="26670"/>
          </a:xfrm>
          <a:custGeom>
            <a:avLst/>
            <a:gdLst/>
            <a:ahLst/>
            <a:cxnLst/>
            <a:rect l="l" t="t" r="r" b="b"/>
            <a:pathLst>
              <a:path w="18415" h="26669">
                <a:moveTo>
                  <a:pt x="11709" y="0"/>
                </a:moveTo>
                <a:lnTo>
                  <a:pt x="6527" y="0"/>
                </a:lnTo>
                <a:lnTo>
                  <a:pt x="4381" y="1270"/>
                </a:lnTo>
                <a:lnTo>
                  <a:pt x="2717" y="3682"/>
                </a:lnTo>
                <a:lnTo>
                  <a:pt x="939" y="6350"/>
                </a:lnTo>
                <a:lnTo>
                  <a:pt x="0" y="9525"/>
                </a:lnTo>
                <a:lnTo>
                  <a:pt x="0" y="17017"/>
                </a:lnTo>
                <a:lnTo>
                  <a:pt x="939" y="20065"/>
                </a:lnTo>
                <a:lnTo>
                  <a:pt x="2717" y="22732"/>
                </a:lnTo>
                <a:lnTo>
                  <a:pt x="4381" y="25400"/>
                </a:lnTo>
                <a:lnTo>
                  <a:pt x="6527" y="26670"/>
                </a:lnTo>
                <a:lnTo>
                  <a:pt x="11709" y="26670"/>
                </a:lnTo>
                <a:lnTo>
                  <a:pt x="13855" y="25400"/>
                </a:lnTo>
                <a:lnTo>
                  <a:pt x="17411" y="20065"/>
                </a:lnTo>
                <a:lnTo>
                  <a:pt x="18351" y="17017"/>
                </a:lnTo>
                <a:lnTo>
                  <a:pt x="18351" y="9525"/>
                </a:lnTo>
                <a:lnTo>
                  <a:pt x="17411" y="6350"/>
                </a:lnTo>
                <a:lnTo>
                  <a:pt x="15633" y="3682"/>
                </a:lnTo>
                <a:lnTo>
                  <a:pt x="13855" y="1270"/>
                </a:lnTo>
                <a:lnTo>
                  <a:pt x="117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34440" y="1349374"/>
            <a:ext cx="78105" cy="186055"/>
          </a:xfrm>
          <a:custGeom>
            <a:avLst/>
            <a:gdLst/>
            <a:ahLst/>
            <a:cxnLst/>
            <a:rect l="l" t="t" r="r" b="b"/>
            <a:pathLst>
              <a:path w="78105" h="186055">
                <a:moveTo>
                  <a:pt x="9537" y="159384"/>
                </a:moveTo>
                <a:lnTo>
                  <a:pt x="5727" y="159384"/>
                </a:lnTo>
                <a:lnTo>
                  <a:pt x="3784" y="160527"/>
                </a:lnTo>
                <a:lnTo>
                  <a:pt x="800" y="164718"/>
                </a:lnTo>
                <a:lnTo>
                  <a:pt x="0" y="167512"/>
                </a:lnTo>
                <a:lnTo>
                  <a:pt x="0" y="174116"/>
                </a:lnTo>
                <a:lnTo>
                  <a:pt x="1257" y="177164"/>
                </a:lnTo>
                <a:lnTo>
                  <a:pt x="3810" y="179831"/>
                </a:lnTo>
                <a:lnTo>
                  <a:pt x="7708" y="183641"/>
                </a:lnTo>
                <a:lnTo>
                  <a:pt x="13601" y="185547"/>
                </a:lnTo>
                <a:lnTo>
                  <a:pt x="21132" y="185547"/>
                </a:lnTo>
                <a:lnTo>
                  <a:pt x="48520" y="173227"/>
                </a:lnTo>
                <a:lnTo>
                  <a:pt x="32829" y="173227"/>
                </a:lnTo>
                <a:lnTo>
                  <a:pt x="30708" y="172847"/>
                </a:lnTo>
                <a:lnTo>
                  <a:pt x="26441" y="170814"/>
                </a:lnTo>
                <a:lnTo>
                  <a:pt x="23456" y="168909"/>
                </a:lnTo>
                <a:lnTo>
                  <a:pt x="19786" y="165734"/>
                </a:lnTo>
                <a:lnTo>
                  <a:pt x="15989" y="162559"/>
                </a:lnTo>
                <a:lnTo>
                  <a:pt x="13601" y="161035"/>
                </a:lnTo>
                <a:lnTo>
                  <a:pt x="12573" y="160527"/>
                </a:lnTo>
                <a:lnTo>
                  <a:pt x="11137" y="159638"/>
                </a:lnTo>
                <a:lnTo>
                  <a:pt x="9537" y="159384"/>
                </a:lnTo>
                <a:close/>
              </a:path>
              <a:path w="78105" h="186055">
                <a:moveTo>
                  <a:pt x="74759" y="14097"/>
                </a:moveTo>
                <a:lnTo>
                  <a:pt x="51384" y="14097"/>
                </a:lnTo>
                <a:lnTo>
                  <a:pt x="55130" y="16382"/>
                </a:lnTo>
                <a:lnTo>
                  <a:pt x="58140" y="20827"/>
                </a:lnTo>
                <a:lnTo>
                  <a:pt x="61150" y="25400"/>
                </a:lnTo>
                <a:lnTo>
                  <a:pt x="62603" y="30987"/>
                </a:lnTo>
                <a:lnTo>
                  <a:pt x="62636" y="47370"/>
                </a:lnTo>
                <a:lnTo>
                  <a:pt x="60007" y="55117"/>
                </a:lnTo>
                <a:lnTo>
                  <a:pt x="22136" y="80899"/>
                </a:lnTo>
                <a:lnTo>
                  <a:pt x="22136" y="84708"/>
                </a:lnTo>
                <a:lnTo>
                  <a:pt x="28206" y="85089"/>
                </a:lnTo>
                <a:lnTo>
                  <a:pt x="33883" y="87375"/>
                </a:lnTo>
                <a:lnTo>
                  <a:pt x="39014" y="91566"/>
                </a:lnTo>
                <a:lnTo>
                  <a:pt x="44056" y="95630"/>
                </a:lnTo>
                <a:lnTo>
                  <a:pt x="47942" y="100964"/>
                </a:lnTo>
                <a:lnTo>
                  <a:pt x="50266" y="107568"/>
                </a:lnTo>
                <a:lnTo>
                  <a:pt x="52590" y="114300"/>
                </a:lnTo>
                <a:lnTo>
                  <a:pt x="53873" y="121792"/>
                </a:lnTo>
                <a:lnTo>
                  <a:pt x="53873" y="130175"/>
                </a:lnTo>
                <a:lnTo>
                  <a:pt x="45173" y="168655"/>
                </a:lnTo>
                <a:lnTo>
                  <a:pt x="40589" y="173227"/>
                </a:lnTo>
                <a:lnTo>
                  <a:pt x="48520" y="173227"/>
                </a:lnTo>
                <a:lnTo>
                  <a:pt x="67759" y="134429"/>
                </a:lnTo>
                <a:lnTo>
                  <a:pt x="69405" y="117855"/>
                </a:lnTo>
                <a:lnTo>
                  <a:pt x="69101" y="110688"/>
                </a:lnTo>
                <a:lnTo>
                  <a:pt x="50380" y="76200"/>
                </a:lnTo>
                <a:lnTo>
                  <a:pt x="57397" y="71526"/>
                </a:lnTo>
                <a:lnTo>
                  <a:pt x="77939" y="40766"/>
                </a:lnTo>
                <a:lnTo>
                  <a:pt x="77939" y="23240"/>
                </a:lnTo>
                <a:lnTo>
                  <a:pt x="75641" y="15366"/>
                </a:lnTo>
                <a:lnTo>
                  <a:pt x="74759" y="14097"/>
                </a:lnTo>
                <a:close/>
              </a:path>
              <a:path w="78105" h="186055">
                <a:moveTo>
                  <a:pt x="61061" y="0"/>
                </a:moveTo>
                <a:lnTo>
                  <a:pt x="48145" y="0"/>
                </a:lnTo>
                <a:lnTo>
                  <a:pt x="42671" y="2539"/>
                </a:lnTo>
                <a:lnTo>
                  <a:pt x="25755" y="30987"/>
                </a:lnTo>
                <a:lnTo>
                  <a:pt x="26860" y="31495"/>
                </a:lnTo>
                <a:lnTo>
                  <a:pt x="28016" y="31876"/>
                </a:lnTo>
                <a:lnTo>
                  <a:pt x="29133" y="32384"/>
                </a:lnTo>
                <a:lnTo>
                  <a:pt x="33183" y="24330"/>
                </a:lnTo>
                <a:lnTo>
                  <a:pt x="37544" y="18621"/>
                </a:lnTo>
                <a:lnTo>
                  <a:pt x="42196" y="15222"/>
                </a:lnTo>
                <a:lnTo>
                  <a:pt x="47117" y="14097"/>
                </a:lnTo>
                <a:lnTo>
                  <a:pt x="74759" y="14097"/>
                </a:lnTo>
                <a:lnTo>
                  <a:pt x="71323" y="9143"/>
                </a:lnTo>
                <a:lnTo>
                  <a:pt x="66967" y="3048"/>
                </a:lnTo>
                <a:lnTo>
                  <a:pt x="6106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067816" y="1341119"/>
            <a:ext cx="1406906" cy="19799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92150" y="1349374"/>
            <a:ext cx="84455" cy="182880"/>
          </a:xfrm>
          <a:custGeom>
            <a:avLst/>
            <a:gdLst/>
            <a:ahLst/>
            <a:cxnLst/>
            <a:rect l="l" t="t" r="r" b="b"/>
            <a:pathLst>
              <a:path w="84454" h="182880">
                <a:moveTo>
                  <a:pt x="61061" y="182372"/>
                </a:moveTo>
                <a:lnTo>
                  <a:pt x="45791" y="182372"/>
                </a:lnTo>
                <a:lnTo>
                  <a:pt x="30521" y="182372"/>
                </a:lnTo>
                <a:lnTo>
                  <a:pt x="15255" y="182372"/>
                </a:lnTo>
                <a:lnTo>
                  <a:pt x="0" y="182372"/>
                </a:lnTo>
                <a:lnTo>
                  <a:pt x="0" y="180848"/>
                </a:lnTo>
                <a:lnTo>
                  <a:pt x="0" y="179197"/>
                </a:lnTo>
                <a:lnTo>
                  <a:pt x="0" y="177545"/>
                </a:lnTo>
                <a:lnTo>
                  <a:pt x="21240" y="149187"/>
                </a:lnTo>
                <a:lnTo>
                  <a:pt x="52272" y="102518"/>
                </a:lnTo>
                <a:lnTo>
                  <a:pt x="68257" y="59676"/>
                </a:lnTo>
                <a:lnTo>
                  <a:pt x="68706" y="51053"/>
                </a:lnTo>
                <a:lnTo>
                  <a:pt x="68706" y="41909"/>
                </a:lnTo>
                <a:lnTo>
                  <a:pt x="66738" y="34416"/>
                </a:lnTo>
                <a:lnTo>
                  <a:pt x="62979" y="28575"/>
                </a:lnTo>
                <a:lnTo>
                  <a:pt x="59093" y="22859"/>
                </a:lnTo>
                <a:lnTo>
                  <a:pt x="54101" y="20065"/>
                </a:lnTo>
                <a:lnTo>
                  <a:pt x="47917" y="20065"/>
                </a:lnTo>
                <a:lnTo>
                  <a:pt x="41778" y="21167"/>
                </a:lnTo>
                <a:lnTo>
                  <a:pt x="36212" y="24495"/>
                </a:lnTo>
                <a:lnTo>
                  <a:pt x="31234" y="30085"/>
                </a:lnTo>
                <a:lnTo>
                  <a:pt x="26860" y="37973"/>
                </a:lnTo>
                <a:lnTo>
                  <a:pt x="25831" y="37210"/>
                </a:lnTo>
                <a:lnTo>
                  <a:pt x="24777" y="36575"/>
                </a:lnTo>
                <a:lnTo>
                  <a:pt x="23710" y="35813"/>
                </a:lnTo>
                <a:lnTo>
                  <a:pt x="26252" y="27809"/>
                </a:lnTo>
                <a:lnTo>
                  <a:pt x="49491" y="0"/>
                </a:lnTo>
                <a:lnTo>
                  <a:pt x="56337" y="0"/>
                </a:lnTo>
                <a:lnTo>
                  <a:pt x="64096" y="0"/>
                </a:lnTo>
                <a:lnTo>
                  <a:pt x="84010" y="40004"/>
                </a:lnTo>
                <a:lnTo>
                  <a:pt x="84010" y="47625"/>
                </a:lnTo>
                <a:lnTo>
                  <a:pt x="70438" y="86540"/>
                </a:lnTo>
                <a:lnTo>
                  <a:pt x="44408" y="127365"/>
                </a:lnTo>
                <a:lnTo>
                  <a:pt x="17754" y="163322"/>
                </a:lnTo>
                <a:lnTo>
                  <a:pt x="25463" y="163322"/>
                </a:lnTo>
                <a:lnTo>
                  <a:pt x="33166" y="163322"/>
                </a:lnTo>
                <a:lnTo>
                  <a:pt x="40868" y="163322"/>
                </a:lnTo>
                <a:lnTo>
                  <a:pt x="48577" y="163322"/>
                </a:lnTo>
                <a:lnTo>
                  <a:pt x="53530" y="163322"/>
                </a:lnTo>
                <a:lnTo>
                  <a:pt x="57594" y="161798"/>
                </a:lnTo>
                <a:lnTo>
                  <a:pt x="60832" y="158876"/>
                </a:lnTo>
                <a:lnTo>
                  <a:pt x="63957" y="155828"/>
                </a:lnTo>
                <a:lnTo>
                  <a:pt x="66281" y="152018"/>
                </a:lnTo>
                <a:lnTo>
                  <a:pt x="67703" y="146938"/>
                </a:lnTo>
                <a:lnTo>
                  <a:pt x="68910" y="146938"/>
                </a:lnTo>
                <a:lnTo>
                  <a:pt x="70116" y="146938"/>
                </a:lnTo>
                <a:lnTo>
                  <a:pt x="71285" y="146938"/>
                </a:lnTo>
                <a:lnTo>
                  <a:pt x="68760" y="155797"/>
                </a:lnTo>
                <a:lnTo>
                  <a:pt x="66187" y="164655"/>
                </a:lnTo>
                <a:lnTo>
                  <a:pt x="63607" y="173513"/>
                </a:lnTo>
                <a:lnTo>
                  <a:pt x="61061" y="182372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88187" y="1508251"/>
            <a:ext cx="18415" cy="26670"/>
          </a:xfrm>
          <a:custGeom>
            <a:avLst/>
            <a:gdLst/>
            <a:ahLst/>
            <a:cxnLst/>
            <a:rect l="l" t="t" r="r" b="b"/>
            <a:pathLst>
              <a:path w="18415" h="26669">
                <a:moveTo>
                  <a:pt x="9131" y="0"/>
                </a:moveTo>
                <a:lnTo>
                  <a:pt x="11709" y="0"/>
                </a:lnTo>
                <a:lnTo>
                  <a:pt x="13855" y="1270"/>
                </a:lnTo>
                <a:lnTo>
                  <a:pt x="15633" y="3682"/>
                </a:lnTo>
                <a:lnTo>
                  <a:pt x="17411" y="6350"/>
                </a:lnTo>
                <a:lnTo>
                  <a:pt x="18351" y="9525"/>
                </a:lnTo>
                <a:lnTo>
                  <a:pt x="18351" y="13207"/>
                </a:lnTo>
                <a:lnTo>
                  <a:pt x="18351" y="17017"/>
                </a:lnTo>
                <a:lnTo>
                  <a:pt x="17411" y="20065"/>
                </a:lnTo>
                <a:lnTo>
                  <a:pt x="15633" y="22732"/>
                </a:lnTo>
                <a:lnTo>
                  <a:pt x="13855" y="25400"/>
                </a:lnTo>
                <a:lnTo>
                  <a:pt x="11709" y="26670"/>
                </a:lnTo>
                <a:lnTo>
                  <a:pt x="9131" y="26670"/>
                </a:lnTo>
                <a:lnTo>
                  <a:pt x="6527" y="26670"/>
                </a:lnTo>
                <a:lnTo>
                  <a:pt x="4381" y="25400"/>
                </a:lnTo>
                <a:lnTo>
                  <a:pt x="2717" y="22732"/>
                </a:lnTo>
                <a:lnTo>
                  <a:pt x="939" y="20065"/>
                </a:lnTo>
                <a:lnTo>
                  <a:pt x="0" y="17017"/>
                </a:lnTo>
                <a:lnTo>
                  <a:pt x="0" y="13207"/>
                </a:lnTo>
                <a:lnTo>
                  <a:pt x="0" y="9525"/>
                </a:lnTo>
                <a:lnTo>
                  <a:pt x="939" y="6350"/>
                </a:lnTo>
                <a:lnTo>
                  <a:pt x="2717" y="3682"/>
                </a:lnTo>
                <a:lnTo>
                  <a:pt x="4381" y="1270"/>
                </a:lnTo>
                <a:lnTo>
                  <a:pt x="6527" y="0"/>
                </a:lnTo>
                <a:lnTo>
                  <a:pt x="9131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34440" y="1349374"/>
            <a:ext cx="78105" cy="186055"/>
          </a:xfrm>
          <a:custGeom>
            <a:avLst/>
            <a:gdLst/>
            <a:ahLst/>
            <a:cxnLst/>
            <a:rect l="l" t="t" r="r" b="b"/>
            <a:pathLst>
              <a:path w="78105" h="186055">
                <a:moveTo>
                  <a:pt x="22136" y="84708"/>
                </a:moveTo>
                <a:lnTo>
                  <a:pt x="22136" y="83438"/>
                </a:lnTo>
                <a:lnTo>
                  <a:pt x="22136" y="82168"/>
                </a:lnTo>
                <a:lnTo>
                  <a:pt x="22136" y="80899"/>
                </a:lnTo>
                <a:lnTo>
                  <a:pt x="32420" y="77850"/>
                </a:lnTo>
                <a:lnTo>
                  <a:pt x="62636" y="47370"/>
                </a:lnTo>
                <a:lnTo>
                  <a:pt x="62636" y="38100"/>
                </a:lnTo>
                <a:lnTo>
                  <a:pt x="62636" y="31114"/>
                </a:lnTo>
                <a:lnTo>
                  <a:pt x="61150" y="25400"/>
                </a:lnTo>
                <a:lnTo>
                  <a:pt x="58140" y="20827"/>
                </a:lnTo>
                <a:lnTo>
                  <a:pt x="55130" y="16382"/>
                </a:lnTo>
                <a:lnTo>
                  <a:pt x="51384" y="14097"/>
                </a:lnTo>
                <a:lnTo>
                  <a:pt x="47117" y="14097"/>
                </a:lnTo>
                <a:lnTo>
                  <a:pt x="42196" y="15222"/>
                </a:lnTo>
                <a:lnTo>
                  <a:pt x="37544" y="18621"/>
                </a:lnTo>
                <a:lnTo>
                  <a:pt x="33183" y="24330"/>
                </a:lnTo>
                <a:lnTo>
                  <a:pt x="29133" y="32384"/>
                </a:lnTo>
                <a:lnTo>
                  <a:pt x="28016" y="31876"/>
                </a:lnTo>
                <a:lnTo>
                  <a:pt x="26860" y="31495"/>
                </a:lnTo>
                <a:lnTo>
                  <a:pt x="25755" y="30987"/>
                </a:lnTo>
                <a:lnTo>
                  <a:pt x="28265" y="23768"/>
                </a:lnTo>
                <a:lnTo>
                  <a:pt x="48145" y="0"/>
                </a:lnTo>
                <a:lnTo>
                  <a:pt x="53987" y="0"/>
                </a:lnTo>
                <a:lnTo>
                  <a:pt x="61061" y="0"/>
                </a:lnTo>
                <a:lnTo>
                  <a:pt x="66967" y="3048"/>
                </a:lnTo>
                <a:lnTo>
                  <a:pt x="71323" y="9143"/>
                </a:lnTo>
                <a:lnTo>
                  <a:pt x="75641" y="15366"/>
                </a:lnTo>
                <a:lnTo>
                  <a:pt x="77939" y="23240"/>
                </a:lnTo>
                <a:lnTo>
                  <a:pt x="77939" y="32765"/>
                </a:lnTo>
                <a:lnTo>
                  <a:pt x="77939" y="40766"/>
                </a:lnTo>
                <a:lnTo>
                  <a:pt x="50380" y="76200"/>
                </a:lnTo>
                <a:lnTo>
                  <a:pt x="56654" y="80009"/>
                </a:lnTo>
                <a:lnTo>
                  <a:pt x="69405" y="117855"/>
                </a:lnTo>
                <a:lnTo>
                  <a:pt x="68992" y="126142"/>
                </a:lnTo>
                <a:lnTo>
                  <a:pt x="55125" y="165623"/>
                </a:lnTo>
                <a:lnTo>
                  <a:pt x="21132" y="185547"/>
                </a:lnTo>
                <a:lnTo>
                  <a:pt x="13601" y="185547"/>
                </a:lnTo>
                <a:lnTo>
                  <a:pt x="7708" y="183641"/>
                </a:lnTo>
                <a:lnTo>
                  <a:pt x="3810" y="179831"/>
                </a:lnTo>
                <a:lnTo>
                  <a:pt x="1257" y="177164"/>
                </a:lnTo>
                <a:lnTo>
                  <a:pt x="0" y="174116"/>
                </a:lnTo>
                <a:lnTo>
                  <a:pt x="0" y="170687"/>
                </a:lnTo>
                <a:lnTo>
                  <a:pt x="0" y="167512"/>
                </a:lnTo>
                <a:lnTo>
                  <a:pt x="800" y="164718"/>
                </a:lnTo>
                <a:lnTo>
                  <a:pt x="2349" y="162559"/>
                </a:lnTo>
                <a:lnTo>
                  <a:pt x="3784" y="160527"/>
                </a:lnTo>
                <a:lnTo>
                  <a:pt x="5727" y="159384"/>
                </a:lnTo>
                <a:lnTo>
                  <a:pt x="7962" y="159384"/>
                </a:lnTo>
                <a:lnTo>
                  <a:pt x="9537" y="159384"/>
                </a:lnTo>
                <a:lnTo>
                  <a:pt x="11137" y="159638"/>
                </a:lnTo>
                <a:lnTo>
                  <a:pt x="12573" y="160527"/>
                </a:lnTo>
                <a:lnTo>
                  <a:pt x="13601" y="161035"/>
                </a:lnTo>
                <a:lnTo>
                  <a:pt x="15989" y="162559"/>
                </a:lnTo>
                <a:lnTo>
                  <a:pt x="19786" y="165734"/>
                </a:lnTo>
                <a:lnTo>
                  <a:pt x="23456" y="168909"/>
                </a:lnTo>
                <a:lnTo>
                  <a:pt x="26441" y="170814"/>
                </a:lnTo>
                <a:lnTo>
                  <a:pt x="28562" y="171830"/>
                </a:lnTo>
                <a:lnTo>
                  <a:pt x="30708" y="172847"/>
                </a:lnTo>
                <a:lnTo>
                  <a:pt x="32829" y="173227"/>
                </a:lnTo>
                <a:lnTo>
                  <a:pt x="35090" y="173227"/>
                </a:lnTo>
                <a:lnTo>
                  <a:pt x="40589" y="173227"/>
                </a:lnTo>
                <a:lnTo>
                  <a:pt x="53873" y="130175"/>
                </a:lnTo>
                <a:lnTo>
                  <a:pt x="53873" y="121792"/>
                </a:lnTo>
                <a:lnTo>
                  <a:pt x="39014" y="91566"/>
                </a:lnTo>
                <a:lnTo>
                  <a:pt x="33883" y="87375"/>
                </a:lnTo>
                <a:lnTo>
                  <a:pt x="28206" y="85089"/>
                </a:lnTo>
                <a:lnTo>
                  <a:pt x="22136" y="84708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449571" y="1818639"/>
            <a:ext cx="2295398" cy="18815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041394" y="5269610"/>
            <a:ext cx="2783586" cy="201574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486027" y="3834764"/>
            <a:ext cx="4543425" cy="1051560"/>
          </a:xfrm>
          <a:custGeom>
            <a:avLst/>
            <a:gdLst/>
            <a:ahLst/>
            <a:cxnLst/>
            <a:rect l="l" t="t" r="r" b="b"/>
            <a:pathLst>
              <a:path w="4543425" h="1051560">
                <a:moveTo>
                  <a:pt x="4352544" y="0"/>
                </a:moveTo>
                <a:lnTo>
                  <a:pt x="192278" y="0"/>
                </a:lnTo>
                <a:lnTo>
                  <a:pt x="173735" y="1270"/>
                </a:lnTo>
                <a:lnTo>
                  <a:pt x="118363" y="15240"/>
                </a:lnTo>
                <a:lnTo>
                  <a:pt x="70992" y="43179"/>
                </a:lnTo>
                <a:lnTo>
                  <a:pt x="33528" y="83820"/>
                </a:lnTo>
                <a:lnTo>
                  <a:pt x="9016" y="133350"/>
                </a:lnTo>
                <a:lnTo>
                  <a:pt x="1269" y="171450"/>
                </a:lnTo>
                <a:lnTo>
                  <a:pt x="0" y="190500"/>
                </a:lnTo>
                <a:lnTo>
                  <a:pt x="67" y="861060"/>
                </a:lnTo>
                <a:lnTo>
                  <a:pt x="8128" y="915670"/>
                </a:lnTo>
                <a:lnTo>
                  <a:pt x="32257" y="966470"/>
                </a:lnTo>
                <a:lnTo>
                  <a:pt x="69087" y="1007110"/>
                </a:lnTo>
                <a:lnTo>
                  <a:pt x="116331" y="1036320"/>
                </a:lnTo>
                <a:lnTo>
                  <a:pt x="171322" y="1051560"/>
                </a:lnTo>
                <a:lnTo>
                  <a:pt x="4369689" y="1051560"/>
                </a:lnTo>
                <a:lnTo>
                  <a:pt x="4388612" y="1049020"/>
                </a:lnTo>
                <a:lnTo>
                  <a:pt x="4407027" y="1043939"/>
                </a:lnTo>
                <a:lnTo>
                  <a:pt x="4424934" y="1037589"/>
                </a:lnTo>
                <a:lnTo>
                  <a:pt x="4430522" y="1035050"/>
                </a:lnTo>
                <a:lnTo>
                  <a:pt x="191770" y="1035050"/>
                </a:lnTo>
                <a:lnTo>
                  <a:pt x="173862" y="1033780"/>
                </a:lnTo>
                <a:lnTo>
                  <a:pt x="123697" y="1021080"/>
                </a:lnTo>
                <a:lnTo>
                  <a:pt x="80517" y="994410"/>
                </a:lnTo>
                <a:lnTo>
                  <a:pt x="46735" y="957580"/>
                </a:lnTo>
                <a:lnTo>
                  <a:pt x="24637" y="911860"/>
                </a:lnTo>
                <a:lnTo>
                  <a:pt x="16963" y="861060"/>
                </a:lnTo>
                <a:lnTo>
                  <a:pt x="16972" y="190500"/>
                </a:lnTo>
                <a:lnTo>
                  <a:pt x="24891" y="139700"/>
                </a:lnTo>
                <a:lnTo>
                  <a:pt x="47116" y="93979"/>
                </a:lnTo>
                <a:lnTo>
                  <a:pt x="81153" y="57150"/>
                </a:lnTo>
                <a:lnTo>
                  <a:pt x="124332" y="30479"/>
                </a:lnTo>
                <a:lnTo>
                  <a:pt x="174624" y="17779"/>
                </a:lnTo>
                <a:lnTo>
                  <a:pt x="192278" y="16509"/>
                </a:lnTo>
                <a:lnTo>
                  <a:pt x="4429505" y="16509"/>
                </a:lnTo>
                <a:lnTo>
                  <a:pt x="4427093" y="15240"/>
                </a:lnTo>
                <a:lnTo>
                  <a:pt x="4409694" y="8890"/>
                </a:lnTo>
                <a:lnTo>
                  <a:pt x="4391025" y="3809"/>
                </a:lnTo>
                <a:lnTo>
                  <a:pt x="4371975" y="1270"/>
                </a:lnTo>
                <a:lnTo>
                  <a:pt x="4352544" y="0"/>
                </a:lnTo>
                <a:close/>
              </a:path>
              <a:path w="4543425" h="1051560">
                <a:moveTo>
                  <a:pt x="4429505" y="16509"/>
                </a:moveTo>
                <a:lnTo>
                  <a:pt x="4351528" y="16509"/>
                </a:lnTo>
                <a:lnTo>
                  <a:pt x="4369435" y="17779"/>
                </a:lnTo>
                <a:lnTo>
                  <a:pt x="4386834" y="20320"/>
                </a:lnTo>
                <a:lnTo>
                  <a:pt x="4435094" y="38100"/>
                </a:lnTo>
                <a:lnTo>
                  <a:pt x="4475480" y="68579"/>
                </a:lnTo>
                <a:lnTo>
                  <a:pt x="4505452" y="109220"/>
                </a:lnTo>
                <a:lnTo>
                  <a:pt x="4522851" y="157479"/>
                </a:lnTo>
                <a:lnTo>
                  <a:pt x="4526407" y="861060"/>
                </a:lnTo>
                <a:lnTo>
                  <a:pt x="4525391" y="878839"/>
                </a:lnTo>
                <a:lnTo>
                  <a:pt x="4512437" y="928370"/>
                </a:lnTo>
                <a:lnTo>
                  <a:pt x="4486148" y="971550"/>
                </a:lnTo>
                <a:lnTo>
                  <a:pt x="4448810" y="1005839"/>
                </a:lnTo>
                <a:lnTo>
                  <a:pt x="4402836" y="1027430"/>
                </a:lnTo>
                <a:lnTo>
                  <a:pt x="4368673" y="1035050"/>
                </a:lnTo>
                <a:lnTo>
                  <a:pt x="4430522" y="1035050"/>
                </a:lnTo>
                <a:lnTo>
                  <a:pt x="4472432" y="1009650"/>
                </a:lnTo>
                <a:lnTo>
                  <a:pt x="4509770" y="969010"/>
                </a:lnTo>
                <a:lnTo>
                  <a:pt x="4534281" y="918210"/>
                </a:lnTo>
                <a:lnTo>
                  <a:pt x="4543298" y="861060"/>
                </a:lnTo>
                <a:lnTo>
                  <a:pt x="4543179" y="190500"/>
                </a:lnTo>
                <a:lnTo>
                  <a:pt x="4535170" y="137159"/>
                </a:lnTo>
                <a:lnTo>
                  <a:pt x="4520692" y="101600"/>
                </a:lnTo>
                <a:lnTo>
                  <a:pt x="4488053" y="57150"/>
                </a:lnTo>
                <a:lnTo>
                  <a:pt x="4443984" y="24129"/>
                </a:lnTo>
                <a:lnTo>
                  <a:pt x="4429505" y="16509"/>
                </a:lnTo>
                <a:close/>
              </a:path>
              <a:path w="4543425" h="1051560">
                <a:moveTo>
                  <a:pt x="4367022" y="34290"/>
                </a:moveTo>
                <a:lnTo>
                  <a:pt x="175640" y="34290"/>
                </a:lnTo>
                <a:lnTo>
                  <a:pt x="159765" y="36829"/>
                </a:lnTo>
                <a:lnTo>
                  <a:pt x="116331" y="53340"/>
                </a:lnTo>
                <a:lnTo>
                  <a:pt x="80136" y="81279"/>
                </a:lnTo>
                <a:lnTo>
                  <a:pt x="69722" y="91440"/>
                </a:lnTo>
                <a:lnTo>
                  <a:pt x="46228" y="130809"/>
                </a:lnTo>
                <a:lnTo>
                  <a:pt x="34670" y="176529"/>
                </a:lnTo>
                <a:lnTo>
                  <a:pt x="33977" y="861060"/>
                </a:lnTo>
                <a:lnTo>
                  <a:pt x="34797" y="876300"/>
                </a:lnTo>
                <a:lnTo>
                  <a:pt x="46481" y="922020"/>
                </a:lnTo>
                <a:lnTo>
                  <a:pt x="70231" y="961389"/>
                </a:lnTo>
                <a:lnTo>
                  <a:pt x="104012" y="991870"/>
                </a:lnTo>
                <a:lnTo>
                  <a:pt x="145541" y="1012189"/>
                </a:lnTo>
                <a:lnTo>
                  <a:pt x="192785" y="1018539"/>
                </a:lnTo>
                <a:lnTo>
                  <a:pt x="4351020" y="1018539"/>
                </a:lnTo>
                <a:lnTo>
                  <a:pt x="4398772" y="1010920"/>
                </a:lnTo>
                <a:lnTo>
                  <a:pt x="4421504" y="1002030"/>
                </a:lnTo>
                <a:lnTo>
                  <a:pt x="193674" y="1002030"/>
                </a:lnTo>
                <a:lnTo>
                  <a:pt x="178942" y="1000760"/>
                </a:lnTo>
                <a:lnTo>
                  <a:pt x="138303" y="990600"/>
                </a:lnTo>
                <a:lnTo>
                  <a:pt x="103250" y="970280"/>
                </a:lnTo>
                <a:lnTo>
                  <a:pt x="75691" y="939800"/>
                </a:lnTo>
                <a:lnTo>
                  <a:pt x="57531" y="902970"/>
                </a:lnTo>
                <a:lnTo>
                  <a:pt x="50868" y="861060"/>
                </a:lnTo>
                <a:lnTo>
                  <a:pt x="50958" y="190500"/>
                </a:lnTo>
                <a:lnTo>
                  <a:pt x="56641" y="151129"/>
                </a:lnTo>
                <a:lnTo>
                  <a:pt x="74422" y="114300"/>
                </a:lnTo>
                <a:lnTo>
                  <a:pt x="101345" y="83820"/>
                </a:lnTo>
                <a:lnTo>
                  <a:pt x="136270" y="62229"/>
                </a:lnTo>
                <a:lnTo>
                  <a:pt x="176529" y="52070"/>
                </a:lnTo>
                <a:lnTo>
                  <a:pt x="192278" y="50800"/>
                </a:lnTo>
                <a:lnTo>
                  <a:pt x="4421674" y="50800"/>
                </a:lnTo>
                <a:lnTo>
                  <a:pt x="4412361" y="45720"/>
                </a:lnTo>
                <a:lnTo>
                  <a:pt x="4397883" y="40640"/>
                </a:lnTo>
                <a:lnTo>
                  <a:pt x="4382770" y="36829"/>
                </a:lnTo>
                <a:lnTo>
                  <a:pt x="4367022" y="34290"/>
                </a:lnTo>
                <a:close/>
              </a:path>
              <a:path w="4543425" h="1051560">
                <a:moveTo>
                  <a:pt x="4421674" y="50800"/>
                </a:moveTo>
                <a:lnTo>
                  <a:pt x="4364482" y="50800"/>
                </a:lnTo>
                <a:lnTo>
                  <a:pt x="4378579" y="53340"/>
                </a:lnTo>
                <a:lnTo>
                  <a:pt x="4404995" y="60959"/>
                </a:lnTo>
                <a:lnTo>
                  <a:pt x="4440174" y="82550"/>
                </a:lnTo>
                <a:lnTo>
                  <a:pt x="4467733" y="113029"/>
                </a:lnTo>
                <a:lnTo>
                  <a:pt x="4485894" y="148590"/>
                </a:lnTo>
                <a:lnTo>
                  <a:pt x="4492429" y="191770"/>
                </a:lnTo>
                <a:lnTo>
                  <a:pt x="4492498" y="861060"/>
                </a:lnTo>
                <a:lnTo>
                  <a:pt x="4491863" y="873760"/>
                </a:lnTo>
                <a:lnTo>
                  <a:pt x="4481957" y="914400"/>
                </a:lnTo>
                <a:lnTo>
                  <a:pt x="4460875" y="948689"/>
                </a:lnTo>
                <a:lnTo>
                  <a:pt x="4431157" y="976630"/>
                </a:lnTo>
                <a:lnTo>
                  <a:pt x="4394581" y="994410"/>
                </a:lnTo>
                <a:lnTo>
                  <a:pt x="193674" y="1002030"/>
                </a:lnTo>
                <a:lnTo>
                  <a:pt x="4421504" y="1002030"/>
                </a:lnTo>
                <a:lnTo>
                  <a:pt x="4463542" y="971550"/>
                </a:lnTo>
                <a:lnTo>
                  <a:pt x="4490593" y="934720"/>
                </a:lnTo>
                <a:lnTo>
                  <a:pt x="4506341" y="891539"/>
                </a:lnTo>
                <a:lnTo>
                  <a:pt x="4509447" y="861060"/>
                </a:lnTo>
                <a:lnTo>
                  <a:pt x="4509370" y="190500"/>
                </a:lnTo>
                <a:lnTo>
                  <a:pt x="4502277" y="144779"/>
                </a:lnTo>
                <a:lnTo>
                  <a:pt x="4482211" y="104140"/>
                </a:lnTo>
                <a:lnTo>
                  <a:pt x="4451477" y="69850"/>
                </a:lnTo>
                <a:lnTo>
                  <a:pt x="4426331" y="53340"/>
                </a:lnTo>
                <a:lnTo>
                  <a:pt x="4421674" y="508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2447925" y="4109465"/>
            <a:ext cx="26479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→a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spc="-5" dirty="0"/>
              <a:t>32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676452" y="1596059"/>
            <a:ext cx="3902710" cy="2592705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 marR="259079" algn="just">
              <a:lnSpc>
                <a:spcPct val="146400"/>
              </a:lnSpc>
              <a:spcBef>
                <a:spcPts val="115"/>
              </a:spcBef>
            </a:pPr>
            <a:r>
              <a:rPr sz="1400" spc="-10" dirty="0">
                <a:latin typeface="Cambria"/>
                <a:cs typeface="Cambria"/>
              </a:rPr>
              <a:t>Suppose </a:t>
            </a:r>
            <a:r>
              <a:rPr sz="1400" spc="-5" dirty="0">
                <a:latin typeface="Cambria"/>
                <a:cs typeface="Cambria"/>
              </a:rPr>
              <a:t>that a function f </a:t>
            </a:r>
            <a:r>
              <a:rPr sz="1400" spc="-10" dirty="0">
                <a:latin typeface="Cambria"/>
                <a:cs typeface="Cambria"/>
              </a:rPr>
              <a:t>has </a:t>
            </a:r>
            <a:r>
              <a:rPr sz="1400" spc="-5" dirty="0">
                <a:latin typeface="Cambria"/>
                <a:cs typeface="Cambria"/>
              </a:rPr>
              <a:t>the graph </a:t>
            </a:r>
            <a:r>
              <a:rPr sz="1400" spc="-10" dirty="0">
                <a:latin typeface="Cambria"/>
                <a:cs typeface="Cambria"/>
              </a:rPr>
              <a:t>shown  </a:t>
            </a:r>
            <a:r>
              <a:rPr sz="1400" spc="-5" dirty="0">
                <a:latin typeface="Cambria"/>
                <a:cs typeface="Cambria"/>
              </a:rPr>
              <a:t>on the right. Notice that </a:t>
            </a:r>
            <a:r>
              <a:rPr sz="1400" spc="5" dirty="0">
                <a:latin typeface="Cambria Math"/>
                <a:cs typeface="Cambria Math"/>
              </a:rPr>
              <a:t>𝑓(0)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2 </a:t>
            </a:r>
            <a:r>
              <a:rPr sz="1400" spc="-5" dirty="0">
                <a:latin typeface="Cambria"/>
                <a:cs typeface="Cambria"/>
              </a:rPr>
              <a:t>. (Function  </a:t>
            </a:r>
            <a:r>
              <a:rPr sz="1400" spc="-10" dirty="0">
                <a:latin typeface="Cambria"/>
                <a:cs typeface="Cambria"/>
              </a:rPr>
              <a:t>value at </a:t>
            </a:r>
            <a:r>
              <a:rPr sz="1400" spc="-5" dirty="0">
                <a:latin typeface="Cambria"/>
                <a:cs typeface="Cambria"/>
              </a:rPr>
              <a:t>0) If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≈ </a:t>
            </a:r>
            <a:r>
              <a:rPr sz="1400" spc="-5" dirty="0">
                <a:latin typeface="Cambria Math"/>
                <a:cs typeface="Cambria Math"/>
              </a:rPr>
              <a:t>0 </a:t>
            </a:r>
            <a:r>
              <a:rPr sz="1400" spc="-10" dirty="0">
                <a:latin typeface="Cambria Math"/>
                <a:cs typeface="Cambria Math"/>
              </a:rPr>
              <a:t>𝑎𝑛𝑑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&lt; 0, </a:t>
            </a:r>
            <a:r>
              <a:rPr sz="1400" spc="110" dirty="0">
                <a:latin typeface="Cambria Math"/>
                <a:cs typeface="Cambria Math"/>
              </a:rPr>
              <a:t>𝑡𝑕𝑒𝑛 </a:t>
            </a:r>
            <a:r>
              <a:rPr sz="1400" spc="10" dirty="0">
                <a:latin typeface="Cambria Math"/>
                <a:cs typeface="Cambria Math"/>
              </a:rPr>
              <a:t>𝑓(𝑥) </a:t>
            </a:r>
            <a:r>
              <a:rPr sz="1400" spc="-10" dirty="0">
                <a:latin typeface="Cambria Math"/>
                <a:cs typeface="Cambria Math"/>
              </a:rPr>
              <a:t>≈</a:t>
            </a:r>
            <a:r>
              <a:rPr sz="1400" spc="-8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2.</a:t>
            </a:r>
            <a:endParaRPr sz="1400">
              <a:latin typeface="Cambria Math"/>
              <a:cs typeface="Cambria Math"/>
            </a:endParaRPr>
          </a:p>
          <a:p>
            <a:pPr marL="12700" marR="260350" algn="just">
              <a:lnSpc>
                <a:spcPct val="146400"/>
              </a:lnSpc>
              <a:spcBef>
                <a:spcPts val="610"/>
              </a:spcBef>
            </a:pPr>
            <a:r>
              <a:rPr sz="1400" spc="-15" dirty="0">
                <a:latin typeface="Cambria"/>
                <a:cs typeface="Cambria"/>
              </a:rPr>
              <a:t>But </a:t>
            </a:r>
            <a:r>
              <a:rPr sz="1400" spc="-5" dirty="0">
                <a:latin typeface="Cambria"/>
                <a:cs typeface="Cambria"/>
              </a:rPr>
              <a:t>if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≈ </a:t>
            </a:r>
            <a:r>
              <a:rPr sz="1400" spc="-5" dirty="0">
                <a:latin typeface="Cambria Math"/>
                <a:cs typeface="Cambria Math"/>
              </a:rPr>
              <a:t>0 </a:t>
            </a:r>
            <a:r>
              <a:rPr sz="1400" spc="-15" dirty="0">
                <a:latin typeface="Cambria Math"/>
                <a:cs typeface="Cambria Math"/>
              </a:rPr>
              <a:t>and </a:t>
            </a:r>
            <a:r>
              <a:rPr sz="1400" spc="-5" dirty="0">
                <a:latin typeface="Cambria Math"/>
                <a:cs typeface="Cambria Math"/>
              </a:rPr>
              <a:t>x </a:t>
            </a:r>
            <a:r>
              <a:rPr sz="1400" spc="-10" dirty="0">
                <a:latin typeface="Cambria Math"/>
                <a:cs typeface="Cambria Math"/>
              </a:rPr>
              <a:t>&gt; </a:t>
            </a:r>
            <a:r>
              <a:rPr sz="1400" spc="5" dirty="0">
                <a:latin typeface="Cambria Math"/>
                <a:cs typeface="Cambria Math"/>
              </a:rPr>
              <a:t>0, </a:t>
            </a:r>
            <a:r>
              <a:rPr sz="1400" spc="-10" dirty="0">
                <a:latin typeface="Cambria Math"/>
                <a:cs typeface="Cambria Math"/>
              </a:rPr>
              <a:t>then </a:t>
            </a:r>
            <a:r>
              <a:rPr sz="1400" spc="15" dirty="0">
                <a:latin typeface="Cambria Math"/>
                <a:cs typeface="Cambria Math"/>
              </a:rPr>
              <a:t>𝑓(𝑥) </a:t>
            </a:r>
            <a:r>
              <a:rPr sz="1400" spc="-10" dirty="0">
                <a:latin typeface="Cambria Math"/>
                <a:cs typeface="Cambria Math"/>
              </a:rPr>
              <a:t>≈ 1</a:t>
            </a:r>
            <a:r>
              <a:rPr sz="1400" spc="-10" dirty="0">
                <a:latin typeface="Cambria"/>
                <a:cs typeface="Cambria"/>
              </a:rPr>
              <a:t>Therefore,  </a:t>
            </a:r>
            <a:r>
              <a:rPr sz="1400" spc="-5" dirty="0">
                <a:latin typeface="Cambria"/>
                <a:cs typeface="Cambria"/>
              </a:rPr>
              <a:t>the </a:t>
            </a:r>
            <a:r>
              <a:rPr sz="1400" spc="-10" dirty="0">
                <a:latin typeface="Cambria"/>
                <a:cs typeface="Cambria"/>
              </a:rPr>
              <a:t>limit </a:t>
            </a:r>
            <a:r>
              <a:rPr sz="1400" spc="-5" dirty="0">
                <a:latin typeface="Cambria"/>
                <a:cs typeface="Cambria"/>
              </a:rPr>
              <a:t>of </a:t>
            </a:r>
            <a:r>
              <a:rPr sz="1400" spc="-5" dirty="0">
                <a:latin typeface="Cambria Math"/>
                <a:cs typeface="Cambria Math"/>
              </a:rPr>
              <a:t>f(x) </a:t>
            </a:r>
            <a:r>
              <a:rPr sz="1400" spc="-10" dirty="0">
                <a:latin typeface="Cambria"/>
                <a:cs typeface="Cambria"/>
              </a:rPr>
              <a:t>as </a:t>
            </a:r>
            <a:r>
              <a:rPr sz="1400" spc="-5" dirty="0">
                <a:latin typeface="Cambria"/>
                <a:cs typeface="Cambria"/>
              </a:rPr>
              <a:t>x </a:t>
            </a:r>
            <a:r>
              <a:rPr sz="1400" spc="-10" dirty="0">
                <a:latin typeface="Cambria"/>
                <a:cs typeface="Cambria"/>
              </a:rPr>
              <a:t>approaches </a:t>
            </a:r>
            <a:r>
              <a:rPr sz="1400" spc="-5" dirty="0">
                <a:latin typeface="Cambria"/>
                <a:cs typeface="Cambria"/>
              </a:rPr>
              <a:t>0 </a:t>
            </a:r>
            <a:r>
              <a:rPr sz="1400" spc="-10" dirty="0">
                <a:latin typeface="Cambria"/>
                <a:cs typeface="Cambria"/>
              </a:rPr>
              <a:t>does not  exist.</a:t>
            </a:r>
            <a:endParaRPr sz="14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783714">
              <a:lnSpc>
                <a:spcPct val="100000"/>
              </a:lnSpc>
              <a:spcBef>
                <a:spcPts val="1310"/>
              </a:spcBef>
            </a:pP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exists </a:t>
            </a:r>
            <a:r>
              <a:rPr sz="1400" spc="-5" dirty="0">
                <a:latin typeface="Cambria Math"/>
                <a:cs typeface="Cambria Math"/>
              </a:rPr>
              <a:t>if </a:t>
            </a:r>
            <a:r>
              <a:rPr sz="1400" spc="-15" dirty="0">
                <a:latin typeface="Cambria Math"/>
                <a:cs typeface="Cambria Math"/>
              </a:rPr>
              <a:t>and </a:t>
            </a:r>
            <a:r>
              <a:rPr sz="1400" spc="-10" dirty="0">
                <a:latin typeface="Cambria Math"/>
                <a:cs typeface="Cambria Math"/>
              </a:rPr>
              <a:t>only</a:t>
            </a:r>
            <a:r>
              <a:rPr sz="1400" spc="-11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if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76452" y="4408169"/>
            <a:ext cx="5754370" cy="50298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018540">
              <a:lnSpc>
                <a:spcPts val="147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10" dirty="0">
                <a:latin typeface="Cambria Math"/>
                <a:cs typeface="Cambria Math"/>
              </a:rPr>
              <a:t>𝑓(𝑥) </a:t>
            </a:r>
            <a:r>
              <a:rPr sz="1400" spc="-15" dirty="0">
                <a:latin typeface="Cambria Math"/>
                <a:cs typeface="Cambria Math"/>
              </a:rPr>
              <a:t>and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15" dirty="0">
                <a:latin typeface="Cambria Math"/>
                <a:cs typeface="Cambria Math"/>
              </a:rPr>
              <a:t>𝑓(𝑥) </a:t>
            </a:r>
            <a:r>
              <a:rPr sz="1400" spc="-5" dirty="0">
                <a:latin typeface="Cambria Math"/>
                <a:cs typeface="Cambria Math"/>
              </a:rPr>
              <a:t>both </a:t>
            </a:r>
            <a:r>
              <a:rPr sz="1400" spc="-10" dirty="0">
                <a:latin typeface="Cambria Math"/>
                <a:cs typeface="Cambria Math"/>
              </a:rPr>
              <a:t>exist </a:t>
            </a:r>
            <a:r>
              <a:rPr sz="1400" spc="-15" dirty="0">
                <a:latin typeface="Cambria Math"/>
                <a:cs typeface="Cambria Math"/>
              </a:rPr>
              <a:t>and </a:t>
            </a:r>
            <a:r>
              <a:rPr sz="1400" spc="-10" dirty="0">
                <a:latin typeface="Cambria Math"/>
                <a:cs typeface="Cambria Math"/>
              </a:rPr>
              <a:t>are</a:t>
            </a:r>
            <a:r>
              <a:rPr sz="1400" spc="-17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equal.</a:t>
            </a:r>
            <a:endParaRPr sz="1400">
              <a:latin typeface="Cambria Math"/>
              <a:cs typeface="Cambria Math"/>
            </a:endParaRPr>
          </a:p>
          <a:p>
            <a:pPr marL="979169">
              <a:lnSpc>
                <a:spcPts val="990"/>
              </a:lnSpc>
              <a:tabLst>
                <a:tab pos="2070100" algn="l"/>
              </a:tabLst>
            </a:pPr>
            <a:r>
              <a:rPr sz="1000" spc="25" dirty="0">
                <a:latin typeface="Cambria Math"/>
                <a:cs typeface="Cambria Math"/>
              </a:rPr>
              <a:t>x→a</a:t>
            </a:r>
            <a:r>
              <a:rPr sz="1200" spc="37" baseline="20833" dirty="0">
                <a:latin typeface="Cambria Math"/>
                <a:cs typeface="Cambria Math"/>
              </a:rPr>
              <a:t>−	</a:t>
            </a:r>
            <a:r>
              <a:rPr sz="1000" spc="30" dirty="0">
                <a:latin typeface="Cambria Math"/>
                <a:cs typeface="Cambria Math"/>
              </a:rPr>
              <a:t>x→a</a:t>
            </a:r>
            <a:r>
              <a:rPr sz="1200" spc="44" baseline="20833" dirty="0">
                <a:latin typeface="Cambria Math"/>
                <a:cs typeface="Cambria Math"/>
              </a:rPr>
              <a:t>+</a:t>
            </a:r>
            <a:endParaRPr sz="1200" baseline="20833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2520315" algn="just">
              <a:lnSpc>
                <a:spcPct val="146400"/>
              </a:lnSpc>
            </a:pPr>
            <a:r>
              <a:rPr sz="1400" spc="-10" dirty="0">
                <a:latin typeface="Cambria"/>
                <a:cs typeface="Cambria"/>
              </a:rPr>
              <a:t>Suppose </a:t>
            </a:r>
            <a:r>
              <a:rPr sz="1400" spc="-5" dirty="0">
                <a:latin typeface="Cambria"/>
                <a:cs typeface="Cambria"/>
              </a:rPr>
              <a:t>that a function </a:t>
            </a:r>
            <a:r>
              <a:rPr sz="1400" spc="-5" dirty="0">
                <a:latin typeface="Cambria Math"/>
                <a:cs typeface="Cambria Math"/>
              </a:rPr>
              <a:t>𝑓 </a:t>
            </a:r>
            <a:r>
              <a:rPr sz="1400" spc="-10" dirty="0">
                <a:latin typeface="Cambria"/>
                <a:cs typeface="Cambria"/>
              </a:rPr>
              <a:t>has </a:t>
            </a:r>
            <a:r>
              <a:rPr sz="1400" dirty="0">
                <a:latin typeface="Cambria"/>
                <a:cs typeface="Cambria"/>
              </a:rPr>
              <a:t>the </a:t>
            </a:r>
            <a:r>
              <a:rPr sz="1400" spc="-5" dirty="0">
                <a:latin typeface="Cambria"/>
                <a:cs typeface="Cambria"/>
              </a:rPr>
              <a:t>graph  </a:t>
            </a:r>
            <a:r>
              <a:rPr sz="1400" spc="-10" dirty="0">
                <a:latin typeface="Cambria"/>
                <a:cs typeface="Cambria"/>
              </a:rPr>
              <a:t>shown </a:t>
            </a:r>
            <a:r>
              <a:rPr sz="1400" spc="5" dirty="0">
                <a:latin typeface="Cambria"/>
                <a:cs typeface="Cambria"/>
              </a:rPr>
              <a:t>on </a:t>
            </a:r>
            <a:r>
              <a:rPr sz="1400" spc="-5" dirty="0">
                <a:latin typeface="Cambria"/>
                <a:cs typeface="Cambria"/>
              </a:rPr>
              <a:t>the right. </a:t>
            </a:r>
            <a:r>
              <a:rPr sz="1400" dirty="0">
                <a:latin typeface="Cambria"/>
                <a:cs typeface="Cambria"/>
              </a:rPr>
              <a:t>Here the </a:t>
            </a:r>
            <a:r>
              <a:rPr sz="1400" spc="-5" dirty="0">
                <a:latin typeface="Cambria"/>
                <a:cs typeface="Cambria"/>
              </a:rPr>
              <a:t>interesting  behavior of </a:t>
            </a:r>
            <a:r>
              <a:rPr sz="1400" spc="-5" dirty="0">
                <a:latin typeface="Cambria Math"/>
                <a:cs typeface="Cambria Math"/>
              </a:rPr>
              <a:t>𝑓 </a:t>
            </a:r>
            <a:r>
              <a:rPr sz="1400" spc="-5" dirty="0">
                <a:latin typeface="Cambria"/>
                <a:cs typeface="Cambria"/>
              </a:rPr>
              <a:t>is in vicinity of</a:t>
            </a:r>
            <a:r>
              <a:rPr sz="1400" spc="90" dirty="0">
                <a:latin typeface="Cambria"/>
                <a:cs typeface="Cambria"/>
              </a:rPr>
              <a:t> </a:t>
            </a:r>
            <a:r>
              <a:rPr sz="1400" spc="5" dirty="0">
                <a:latin typeface="Cambria Math"/>
                <a:cs typeface="Cambria Math"/>
              </a:rPr>
              <a:t>𝑥</a:t>
            </a:r>
            <a:r>
              <a:rPr sz="1400" spc="5" dirty="0">
                <a:latin typeface="Cambria"/>
                <a:cs typeface="Cambria"/>
              </a:rPr>
              <a:t>=2.</a:t>
            </a:r>
            <a:endParaRPr sz="14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395"/>
              </a:spcBef>
            </a:pPr>
            <a:r>
              <a:rPr sz="1400" spc="-10" dirty="0">
                <a:latin typeface="Cambria"/>
                <a:cs typeface="Cambria"/>
              </a:rPr>
              <a:t>Notes </a:t>
            </a:r>
            <a:r>
              <a:rPr sz="1400" dirty="0">
                <a:latin typeface="Cambria"/>
                <a:cs typeface="Cambria"/>
              </a:rPr>
              <a:t>that </a:t>
            </a:r>
            <a:r>
              <a:rPr sz="1400" spc="5" dirty="0">
                <a:latin typeface="Cambria Math"/>
                <a:cs typeface="Cambria Math"/>
              </a:rPr>
              <a:t>𝑓(2) </a:t>
            </a:r>
            <a:r>
              <a:rPr sz="1400" spc="-5" dirty="0">
                <a:latin typeface="Cambria"/>
                <a:cs typeface="Cambria"/>
              </a:rPr>
              <a:t>is undefined </a:t>
            </a:r>
            <a:r>
              <a:rPr sz="1400" spc="-10" dirty="0">
                <a:latin typeface="Cambria"/>
                <a:cs typeface="Cambria"/>
              </a:rPr>
              <a:t>an </a:t>
            </a:r>
            <a:r>
              <a:rPr sz="1400" spc="-5" dirty="0">
                <a:latin typeface="Cambria"/>
                <a:cs typeface="Cambria"/>
              </a:rPr>
              <a:t>line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0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1400" spc="-5" dirty="0">
                <a:latin typeface="Cambria"/>
                <a:cs typeface="Cambria"/>
              </a:rPr>
              <a:t>is a vertical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asymptote.</a:t>
            </a:r>
            <a:endParaRPr sz="1400">
              <a:latin typeface="Cambria"/>
              <a:cs typeface="Cambria"/>
            </a:endParaRPr>
          </a:p>
          <a:p>
            <a:pPr marL="12700" marR="2519680">
              <a:lnSpc>
                <a:spcPct val="147300"/>
              </a:lnSpc>
              <a:spcBef>
                <a:spcPts val="600"/>
              </a:spcBef>
            </a:pPr>
            <a:r>
              <a:rPr sz="1400" spc="-5" dirty="0">
                <a:latin typeface="Cambria"/>
                <a:cs typeface="Cambria"/>
              </a:rPr>
              <a:t>If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≈ </a:t>
            </a:r>
            <a:r>
              <a:rPr sz="1400" spc="-5" dirty="0">
                <a:latin typeface="Cambria Math"/>
                <a:cs typeface="Cambria Math"/>
              </a:rPr>
              <a:t>2 </a:t>
            </a:r>
            <a:r>
              <a:rPr sz="1400" spc="-15" dirty="0">
                <a:latin typeface="Cambria"/>
                <a:cs typeface="Cambria"/>
              </a:rPr>
              <a:t>and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&lt; </a:t>
            </a:r>
            <a:r>
              <a:rPr sz="1400" spc="-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"/>
                <a:cs typeface="Cambria"/>
              </a:rPr>
              <a:t>then </a:t>
            </a:r>
            <a:r>
              <a:rPr sz="1400" spc="15" dirty="0">
                <a:latin typeface="Cambria Math"/>
                <a:cs typeface="Cambria Math"/>
              </a:rPr>
              <a:t>𝑓(𝑥) </a:t>
            </a:r>
            <a:r>
              <a:rPr sz="1400" spc="-5" dirty="0">
                <a:latin typeface="Cambria"/>
                <a:cs typeface="Cambria"/>
              </a:rPr>
              <a:t>is large and  </a:t>
            </a:r>
            <a:r>
              <a:rPr sz="1400" spc="-10" dirty="0">
                <a:latin typeface="Cambria"/>
                <a:cs typeface="Cambria"/>
              </a:rPr>
              <a:t>positive.</a:t>
            </a:r>
            <a:endParaRPr sz="14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365"/>
              </a:spcBef>
            </a:pPr>
            <a:r>
              <a:rPr sz="1400" spc="-15" dirty="0">
                <a:latin typeface="Cambria"/>
                <a:cs typeface="Cambria"/>
              </a:rPr>
              <a:t>But </a:t>
            </a:r>
            <a:r>
              <a:rPr sz="1400" spc="-5" dirty="0">
                <a:latin typeface="Cambria"/>
                <a:cs typeface="Cambria"/>
              </a:rPr>
              <a:t>if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≈ </a:t>
            </a:r>
            <a:r>
              <a:rPr sz="1400" spc="-5" dirty="0">
                <a:latin typeface="Cambria Math"/>
                <a:cs typeface="Cambria Math"/>
              </a:rPr>
              <a:t>2 </a:t>
            </a:r>
            <a:r>
              <a:rPr sz="1400" spc="-15" dirty="0">
                <a:latin typeface="Cambria"/>
                <a:cs typeface="Cambria"/>
              </a:rPr>
              <a:t>and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&gt; </a:t>
            </a:r>
            <a:r>
              <a:rPr sz="1400" spc="-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"/>
                <a:cs typeface="Cambria"/>
              </a:rPr>
              <a:t>then </a:t>
            </a:r>
            <a:r>
              <a:rPr sz="1400" spc="15" dirty="0">
                <a:latin typeface="Cambria Math"/>
                <a:cs typeface="Cambria Math"/>
              </a:rPr>
              <a:t>𝑓(𝑥)</a:t>
            </a:r>
            <a:r>
              <a:rPr sz="1400" spc="24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"/>
                <a:cs typeface="Cambria"/>
              </a:rPr>
              <a:t>is large and negative.</a:t>
            </a:r>
            <a:endParaRPr sz="1400">
              <a:latin typeface="Cambria"/>
              <a:cs typeface="Cambria"/>
            </a:endParaRPr>
          </a:p>
          <a:p>
            <a:pPr marL="12700" marR="5080" algn="just">
              <a:lnSpc>
                <a:spcPct val="146500"/>
              </a:lnSpc>
              <a:spcBef>
                <a:spcPts val="615"/>
              </a:spcBef>
            </a:pPr>
            <a:r>
              <a:rPr sz="1400" spc="-10" dirty="0">
                <a:latin typeface="Cambria"/>
                <a:cs typeface="Cambria"/>
              </a:rPr>
              <a:t>Therefore, </a:t>
            </a:r>
            <a:r>
              <a:rPr sz="1400" spc="-5" dirty="0">
                <a:latin typeface="Cambria"/>
                <a:cs typeface="Cambria"/>
              </a:rPr>
              <a:t>the </a:t>
            </a:r>
            <a:r>
              <a:rPr sz="1400" spc="-10" dirty="0">
                <a:latin typeface="Cambria"/>
                <a:cs typeface="Cambria"/>
              </a:rPr>
              <a:t>limit </a:t>
            </a:r>
            <a:r>
              <a:rPr sz="1400" spc="-5" dirty="0">
                <a:latin typeface="Cambria"/>
                <a:cs typeface="Cambria"/>
              </a:rPr>
              <a:t>of </a:t>
            </a:r>
            <a:r>
              <a:rPr sz="1400" spc="15" dirty="0">
                <a:latin typeface="Cambria Math"/>
                <a:cs typeface="Cambria Math"/>
              </a:rPr>
              <a:t>𝑓(𝑥) </a:t>
            </a:r>
            <a:r>
              <a:rPr sz="1400" spc="-10" dirty="0">
                <a:latin typeface="Cambria"/>
                <a:cs typeface="Cambria"/>
              </a:rPr>
              <a:t>as </a:t>
            </a:r>
            <a:r>
              <a:rPr sz="1400" spc="-5" dirty="0">
                <a:latin typeface="Cambria"/>
                <a:cs typeface="Cambria"/>
              </a:rPr>
              <a:t>x </a:t>
            </a:r>
            <a:r>
              <a:rPr sz="1400" spc="-10" dirty="0">
                <a:latin typeface="Cambria"/>
                <a:cs typeface="Cambria"/>
              </a:rPr>
              <a:t>approaches </a:t>
            </a:r>
            <a:r>
              <a:rPr sz="1400" spc="-5" dirty="0">
                <a:latin typeface="Cambria"/>
                <a:cs typeface="Cambria"/>
              </a:rPr>
              <a:t>2 </a:t>
            </a:r>
            <a:r>
              <a:rPr sz="1400" spc="-10" dirty="0">
                <a:latin typeface="Cambria"/>
                <a:cs typeface="Cambria"/>
              </a:rPr>
              <a:t>does not exist. </a:t>
            </a:r>
            <a:r>
              <a:rPr sz="1400" spc="-5" dirty="0">
                <a:latin typeface="Cambria"/>
                <a:cs typeface="Cambria"/>
              </a:rPr>
              <a:t>In fact, </a:t>
            </a:r>
            <a:r>
              <a:rPr sz="1400" spc="-10" dirty="0">
                <a:latin typeface="Cambria"/>
                <a:cs typeface="Cambria"/>
              </a:rPr>
              <a:t>neither  </a:t>
            </a:r>
            <a:r>
              <a:rPr sz="1400" spc="-5" dirty="0">
                <a:latin typeface="Cambria"/>
                <a:cs typeface="Cambria"/>
              </a:rPr>
              <a:t>of the </a:t>
            </a:r>
            <a:r>
              <a:rPr sz="1400" spc="-10" dirty="0">
                <a:latin typeface="Cambria"/>
                <a:cs typeface="Cambria"/>
              </a:rPr>
              <a:t>one-sided </a:t>
            </a:r>
            <a:r>
              <a:rPr sz="1400" spc="-5" dirty="0">
                <a:latin typeface="Cambria"/>
                <a:cs typeface="Cambria"/>
              </a:rPr>
              <a:t>limits </a:t>
            </a:r>
            <a:r>
              <a:rPr sz="1400" spc="-10" dirty="0">
                <a:latin typeface="Cambria"/>
                <a:cs typeface="Cambria"/>
              </a:rPr>
              <a:t>exists. </a:t>
            </a:r>
            <a:r>
              <a:rPr sz="1400" spc="-5" dirty="0">
                <a:latin typeface="Cambria"/>
                <a:cs typeface="Cambria"/>
              </a:rPr>
              <a:t>However, </a:t>
            </a:r>
            <a:r>
              <a:rPr sz="1400" spc="-10" dirty="0">
                <a:latin typeface="Cambria"/>
                <a:cs typeface="Cambria"/>
              </a:rPr>
              <a:t>we can </a:t>
            </a:r>
            <a:r>
              <a:rPr sz="1400" spc="-5" dirty="0">
                <a:latin typeface="Cambria"/>
                <a:cs typeface="Cambria"/>
              </a:rPr>
              <a:t>describe the nature of the  </a:t>
            </a:r>
            <a:r>
              <a:rPr sz="1400" spc="-10" dirty="0">
                <a:latin typeface="Cambria"/>
                <a:cs typeface="Cambria"/>
              </a:rPr>
              <a:t>vertical </a:t>
            </a:r>
            <a:r>
              <a:rPr sz="1400" spc="-5" dirty="0">
                <a:latin typeface="Cambria"/>
                <a:cs typeface="Cambria"/>
              </a:rPr>
              <a:t>asymptote by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writing</a:t>
            </a:r>
            <a:endParaRPr sz="1400">
              <a:latin typeface="Cambria"/>
              <a:cs typeface="Cambria"/>
            </a:endParaRPr>
          </a:p>
          <a:p>
            <a:pPr marL="1436370">
              <a:lnSpc>
                <a:spcPts val="1470"/>
              </a:lnSpc>
              <a:spcBef>
                <a:spcPts val="1340"/>
              </a:spcBef>
              <a:tabLst>
                <a:tab pos="3119755" algn="l"/>
              </a:tabLst>
            </a:pPr>
            <a:r>
              <a:rPr sz="1400" spc="-5" dirty="0">
                <a:latin typeface="Cambria Math"/>
                <a:cs typeface="Cambria Math"/>
              </a:rPr>
              <a:t>lim  f(x)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210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+∞  </a:t>
            </a:r>
            <a:r>
              <a:rPr sz="1400" spc="65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and	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dirty="0">
                <a:latin typeface="Cambria Math"/>
                <a:cs typeface="Cambria Math"/>
              </a:rPr>
              <a:t>f(x)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60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−∞</a:t>
            </a:r>
            <a:endParaRPr sz="1400">
              <a:latin typeface="Cambria Math"/>
              <a:cs typeface="Cambria Math"/>
            </a:endParaRPr>
          </a:p>
          <a:p>
            <a:pPr marL="1390650">
              <a:lnSpc>
                <a:spcPts val="990"/>
              </a:lnSpc>
              <a:tabLst>
                <a:tab pos="3074035" algn="l"/>
              </a:tabLst>
            </a:pPr>
            <a:r>
              <a:rPr sz="1000" spc="25" dirty="0">
                <a:latin typeface="Cambria Math"/>
                <a:cs typeface="Cambria Math"/>
              </a:rPr>
              <a:t>𝑥→2</a:t>
            </a:r>
            <a:r>
              <a:rPr sz="1200" spc="37" baseline="20833" dirty="0">
                <a:latin typeface="Cambria Math"/>
                <a:cs typeface="Cambria Math"/>
              </a:rPr>
              <a:t>−	</a:t>
            </a:r>
            <a:r>
              <a:rPr sz="1000" spc="25" dirty="0">
                <a:latin typeface="Cambria Math"/>
                <a:cs typeface="Cambria Math"/>
              </a:rPr>
              <a:t>𝑥→2</a:t>
            </a:r>
            <a:r>
              <a:rPr sz="1200" spc="37" baseline="20833" dirty="0">
                <a:latin typeface="Cambria Math"/>
                <a:cs typeface="Cambria Math"/>
              </a:rPr>
              <a:t>+</a:t>
            </a:r>
            <a:endParaRPr sz="1200" baseline="20833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5960"/>
            <a:ext cx="6959168" cy="10253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358129" y="434593"/>
            <a:ext cx="1458595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834765" y="5502020"/>
            <a:ext cx="2563876" cy="19950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496620" y="424637"/>
            <a:ext cx="6415405" cy="1238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4470" marR="3837940">
              <a:lnSpc>
                <a:spcPct val="146000"/>
              </a:lnSpc>
              <a:spcBef>
                <a:spcPts val="95"/>
              </a:spcBef>
            </a:pPr>
            <a:r>
              <a:rPr sz="1000" b="1" spc="-5" dirty="0">
                <a:latin typeface="Segoe Print"/>
                <a:cs typeface="Segoe Print"/>
              </a:rPr>
              <a:t>University </a:t>
            </a:r>
            <a:r>
              <a:rPr sz="1000" b="1" spc="-10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Diyala </a:t>
            </a:r>
            <a:r>
              <a:rPr sz="1000" b="1" dirty="0">
                <a:latin typeface="Segoe Print"/>
                <a:cs typeface="Segoe Print"/>
              </a:rPr>
              <a:t>/ </a:t>
            </a:r>
            <a:r>
              <a:rPr sz="1000" b="1" spc="-5" dirty="0">
                <a:latin typeface="Segoe Print"/>
                <a:cs typeface="Segoe Print"/>
              </a:rPr>
              <a:t>College </a:t>
            </a:r>
            <a:r>
              <a:rPr sz="1000" b="1" spc="5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Eng.  Civil Engineering</a:t>
            </a:r>
            <a:r>
              <a:rPr sz="1000" b="1" spc="5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Department.</a:t>
            </a:r>
            <a:endParaRPr sz="1000">
              <a:latin typeface="Segoe Print"/>
              <a:cs typeface="Segoe Print"/>
            </a:endParaRPr>
          </a:p>
          <a:p>
            <a:pPr marL="204470">
              <a:lnSpc>
                <a:spcPct val="100000"/>
              </a:lnSpc>
              <a:spcBef>
                <a:spcPts val="580"/>
              </a:spcBef>
            </a:pPr>
            <a:r>
              <a:rPr sz="1000" b="1" dirty="0">
                <a:latin typeface="Segoe Print"/>
                <a:cs typeface="Segoe Print"/>
              </a:rPr>
              <a:t>Class: 1</a:t>
            </a:r>
            <a:r>
              <a:rPr sz="975" b="1" baseline="25641" dirty="0">
                <a:latin typeface="Segoe Print"/>
                <a:cs typeface="Segoe Print"/>
              </a:rPr>
              <a:t>st </a:t>
            </a:r>
            <a:r>
              <a:rPr sz="1000" b="1" dirty="0">
                <a:latin typeface="Segoe Print"/>
                <a:cs typeface="Segoe Print"/>
              </a:rPr>
              <a:t>year / </a:t>
            </a:r>
            <a:r>
              <a:rPr sz="1000" b="1" spc="-5" dirty="0">
                <a:latin typeface="Segoe Print"/>
                <a:cs typeface="Segoe Print"/>
              </a:rPr>
              <a:t>Mathematics</a:t>
            </a:r>
            <a:r>
              <a:rPr sz="1000" b="1" spc="-190" dirty="0">
                <a:latin typeface="Segoe Print"/>
                <a:cs typeface="Segoe Print"/>
              </a:rPr>
              <a:t> </a:t>
            </a:r>
            <a:r>
              <a:rPr sz="1000" b="1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200" b="1" spc="-5" dirty="0">
                <a:latin typeface="Wingdings"/>
                <a:cs typeface="Wingdings"/>
              </a:rPr>
              <a:t></a:t>
            </a:r>
            <a:r>
              <a:rPr sz="1400" b="1" spc="-5" dirty="0">
                <a:latin typeface="Segoe Print"/>
                <a:cs typeface="Segoe Print"/>
              </a:rPr>
              <a:t>Example1</a:t>
            </a:r>
            <a:r>
              <a:rPr sz="1400" b="1" spc="-5" dirty="0">
                <a:latin typeface="Cambria"/>
                <a:cs typeface="Cambria"/>
              </a:rPr>
              <a:t>: </a:t>
            </a:r>
            <a:r>
              <a:rPr sz="1400" spc="-10" dirty="0">
                <a:latin typeface="Cambria"/>
                <a:cs typeface="Cambria"/>
              </a:rPr>
              <a:t>Given </a:t>
            </a:r>
            <a:r>
              <a:rPr sz="1400" dirty="0">
                <a:latin typeface="Cambria"/>
                <a:cs typeface="Cambria"/>
              </a:rPr>
              <a:t>the </a:t>
            </a:r>
            <a:r>
              <a:rPr sz="1400" spc="-5" dirty="0">
                <a:latin typeface="Cambria"/>
                <a:cs typeface="Cambria"/>
              </a:rPr>
              <a:t>function </a:t>
            </a:r>
            <a:r>
              <a:rPr sz="1400" spc="-5" dirty="0">
                <a:latin typeface="Cambria Math"/>
                <a:cs typeface="Cambria Math"/>
              </a:rPr>
              <a:t>𝑓 </a:t>
            </a:r>
            <a:r>
              <a:rPr sz="1400" spc="-10" dirty="0">
                <a:latin typeface="Cambria"/>
                <a:cs typeface="Cambria"/>
              </a:rPr>
              <a:t>whose graph </a:t>
            </a:r>
            <a:r>
              <a:rPr sz="1400" dirty="0">
                <a:latin typeface="Cambria"/>
                <a:cs typeface="Cambria"/>
              </a:rPr>
              <a:t>is </a:t>
            </a:r>
            <a:r>
              <a:rPr sz="1400" spc="-5" dirty="0">
                <a:latin typeface="Cambria"/>
                <a:cs typeface="Cambria"/>
              </a:rPr>
              <a:t>below, determine the</a:t>
            </a:r>
            <a:r>
              <a:rPr sz="1400" spc="16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following: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118920" y="1850770"/>
            <a:ext cx="171450" cy="0"/>
          </a:xfrm>
          <a:custGeom>
            <a:avLst/>
            <a:gdLst/>
            <a:ahLst/>
            <a:cxnLst/>
            <a:rect l="l" t="t" r="r" b="b"/>
            <a:pathLst>
              <a:path w="171450">
                <a:moveTo>
                  <a:pt x="0" y="0"/>
                </a:moveTo>
                <a:lnTo>
                  <a:pt x="17099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118920" y="2009266"/>
            <a:ext cx="171450" cy="0"/>
          </a:xfrm>
          <a:custGeom>
            <a:avLst/>
            <a:gdLst/>
            <a:ahLst/>
            <a:cxnLst/>
            <a:rect l="l" t="t" r="r" b="b"/>
            <a:pathLst>
              <a:path w="171450">
                <a:moveTo>
                  <a:pt x="0" y="0"/>
                </a:moveTo>
                <a:lnTo>
                  <a:pt x="17099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125016" y="1844674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283842" y="1844674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268601" y="1811146"/>
            <a:ext cx="177165" cy="0"/>
          </a:xfrm>
          <a:custGeom>
            <a:avLst/>
            <a:gdLst/>
            <a:ahLst/>
            <a:cxnLst/>
            <a:rect l="l" t="t" r="r" b="b"/>
            <a:pathLst>
              <a:path w="177164">
                <a:moveTo>
                  <a:pt x="0" y="0"/>
                </a:moveTo>
                <a:lnTo>
                  <a:pt x="17678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268601" y="2009266"/>
            <a:ext cx="177165" cy="0"/>
          </a:xfrm>
          <a:custGeom>
            <a:avLst/>
            <a:gdLst/>
            <a:ahLst/>
            <a:cxnLst/>
            <a:rect l="l" t="t" r="r" b="b"/>
            <a:pathLst>
              <a:path w="177164">
                <a:moveTo>
                  <a:pt x="0" y="0"/>
                </a:moveTo>
                <a:lnTo>
                  <a:pt x="17678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274697" y="1805050"/>
            <a:ext cx="0" cy="210820"/>
          </a:xfrm>
          <a:custGeom>
            <a:avLst/>
            <a:gdLst/>
            <a:ahLst/>
            <a:cxnLst/>
            <a:rect l="l" t="t" r="r" b="b"/>
            <a:pathLst>
              <a:path h="210819">
                <a:moveTo>
                  <a:pt x="0" y="0"/>
                </a:moveTo>
                <a:lnTo>
                  <a:pt x="0" y="210311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439289" y="1805050"/>
            <a:ext cx="0" cy="210820"/>
          </a:xfrm>
          <a:custGeom>
            <a:avLst/>
            <a:gdLst/>
            <a:ahLst/>
            <a:cxnLst/>
            <a:rect l="l" t="t" r="r" b="b"/>
            <a:pathLst>
              <a:path h="210819">
                <a:moveTo>
                  <a:pt x="0" y="0"/>
                </a:moveTo>
                <a:lnTo>
                  <a:pt x="0" y="210311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729228" y="1850770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729228" y="2009266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735323" y="1844674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884676" y="1844674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8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3945128" y="1941702"/>
            <a:ext cx="34163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55" dirty="0">
                <a:latin typeface="Cambria Math"/>
                <a:cs typeface="Cambria Math"/>
              </a:rPr>
              <a:t>1</a:t>
            </a:r>
            <a:r>
              <a:rPr sz="1200" spc="-15" baseline="20833" dirty="0">
                <a:latin typeface="Cambria Math"/>
                <a:cs typeface="Cambria Math"/>
              </a:rPr>
              <a:t>+</a:t>
            </a:r>
            <a:endParaRPr sz="1200" baseline="20833">
              <a:latin typeface="Cambria Math"/>
              <a:cs typeface="Cambria Math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759200" y="1783206"/>
            <a:ext cx="15132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34950" algn="l"/>
                <a:tab pos="1377950" algn="l"/>
              </a:tabLst>
            </a:pPr>
            <a:r>
              <a:rPr sz="1400" spc="-5" dirty="0">
                <a:latin typeface="Cambria Math"/>
                <a:cs typeface="Cambria Math"/>
              </a:rPr>
              <a:t>c	lim</a:t>
            </a:r>
            <a:r>
              <a:rPr sz="1400" spc="2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f(x)	d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411851" y="1941702"/>
            <a:ext cx="2736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411851" y="1783206"/>
            <a:ext cx="59309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r>
              <a:rPr sz="1400" spc="-9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f(x)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689152" y="2594482"/>
            <a:ext cx="170815" cy="0"/>
          </a:xfrm>
          <a:custGeom>
            <a:avLst/>
            <a:gdLst/>
            <a:ahLst/>
            <a:cxnLst/>
            <a:rect l="l" t="t" r="r" b="b"/>
            <a:pathLst>
              <a:path w="170815">
                <a:moveTo>
                  <a:pt x="0" y="0"/>
                </a:moveTo>
                <a:lnTo>
                  <a:pt x="1706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89152" y="2752978"/>
            <a:ext cx="170815" cy="0"/>
          </a:xfrm>
          <a:custGeom>
            <a:avLst/>
            <a:gdLst/>
            <a:ahLst/>
            <a:cxnLst/>
            <a:rect l="l" t="t" r="r" b="b"/>
            <a:pathLst>
              <a:path w="170815">
                <a:moveTo>
                  <a:pt x="0" y="0"/>
                </a:moveTo>
                <a:lnTo>
                  <a:pt x="1706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95248" y="2588386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8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53744" y="2588386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676452" y="1783206"/>
            <a:ext cx="2526030" cy="9817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84505">
              <a:lnSpc>
                <a:spcPts val="1470"/>
              </a:lnSpc>
              <a:spcBef>
                <a:spcPts val="90"/>
              </a:spcBef>
              <a:tabLst>
                <a:tab pos="732155" algn="l"/>
                <a:tab pos="1628139" algn="l"/>
                <a:tab pos="1911985" algn="l"/>
              </a:tabLst>
            </a:pPr>
            <a:r>
              <a:rPr sz="1400" spc="-5" dirty="0">
                <a:latin typeface="Cambria Math"/>
                <a:cs typeface="Cambria Math"/>
              </a:rPr>
              <a:t>a	</a:t>
            </a:r>
            <a:r>
              <a:rPr sz="1400" spc="20" dirty="0">
                <a:latin typeface="Cambria Math"/>
                <a:cs typeface="Cambria Math"/>
              </a:rPr>
              <a:t>𝑓</a:t>
            </a: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</a:t>
            </a:r>
            <a:r>
              <a:rPr sz="2100" spc="-15" baseline="1984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b	lim</a:t>
            </a:r>
            <a:r>
              <a:rPr sz="1400" spc="16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f(x)</a:t>
            </a:r>
            <a:endParaRPr sz="1400">
              <a:latin typeface="Cambria Math"/>
              <a:cs typeface="Cambria Math"/>
            </a:endParaRPr>
          </a:p>
          <a:p>
            <a:pPr marR="326390" algn="r">
              <a:lnSpc>
                <a:spcPts val="990"/>
              </a:lnSpc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55" dirty="0">
                <a:latin typeface="Cambria Math"/>
                <a:cs typeface="Cambria Math"/>
              </a:rPr>
              <a:t>1</a:t>
            </a:r>
            <a:r>
              <a:rPr sz="1200" spc="-15" baseline="20833" dirty="0">
                <a:latin typeface="Cambria Math"/>
                <a:cs typeface="Cambria Math"/>
              </a:rPr>
              <a:t>−</a:t>
            </a:r>
            <a:endParaRPr sz="1200" baseline="20833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1400" b="1" spc="-5" dirty="0">
                <a:latin typeface="Segoe Print"/>
                <a:cs typeface="Segoe Print"/>
              </a:rPr>
              <a:t>Solution:</a:t>
            </a:r>
            <a:endParaRPr sz="1400">
              <a:latin typeface="Segoe Print"/>
              <a:cs typeface="Segoe Print"/>
            </a:endParaRPr>
          </a:p>
          <a:p>
            <a:pPr marL="55244">
              <a:lnSpc>
                <a:spcPct val="100000"/>
              </a:lnSpc>
              <a:spcBef>
                <a:spcPts val="910"/>
              </a:spcBef>
              <a:tabLst>
                <a:tab pos="301625" algn="l"/>
              </a:tabLst>
            </a:pPr>
            <a:r>
              <a:rPr sz="1400" spc="-5" dirty="0">
                <a:latin typeface="Cambria Math"/>
                <a:cs typeface="Cambria Math"/>
              </a:rPr>
              <a:t>a	</a:t>
            </a:r>
            <a:r>
              <a:rPr sz="1400" spc="20" dirty="0">
                <a:latin typeface="Cambria Math"/>
                <a:cs typeface="Cambria Math"/>
              </a:rPr>
              <a:t>𝑓</a:t>
            </a:r>
            <a:r>
              <a:rPr sz="2100" spc="3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7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689152" y="2972688"/>
            <a:ext cx="180340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7983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89152" y="3170808"/>
            <a:ext cx="180340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7983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95248" y="2966592"/>
            <a:ext cx="0" cy="210820"/>
          </a:xfrm>
          <a:custGeom>
            <a:avLst/>
            <a:gdLst/>
            <a:ahLst/>
            <a:cxnLst/>
            <a:rect l="l" t="t" r="r" b="b"/>
            <a:pathLst>
              <a:path h="210819">
                <a:moveTo>
                  <a:pt x="0" y="0"/>
                </a:moveTo>
                <a:lnTo>
                  <a:pt x="0" y="210311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62888" y="2966592"/>
            <a:ext cx="0" cy="210820"/>
          </a:xfrm>
          <a:custGeom>
            <a:avLst/>
            <a:gdLst/>
            <a:ahLst/>
            <a:cxnLst/>
            <a:rect l="l" t="t" r="r" b="b"/>
            <a:pathLst>
              <a:path h="210819">
                <a:moveTo>
                  <a:pt x="0" y="0"/>
                </a:moveTo>
                <a:lnTo>
                  <a:pt x="0" y="210311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966012" y="3103244"/>
            <a:ext cx="33909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80" dirty="0">
                <a:latin typeface="Cambria Math"/>
                <a:cs typeface="Cambria Math"/>
              </a:rPr>
              <a:t>1</a:t>
            </a:r>
            <a:r>
              <a:rPr sz="1200" spc="-15" baseline="20833" dirty="0">
                <a:latin typeface="Cambria Math"/>
                <a:cs typeface="Cambria Math"/>
              </a:rPr>
              <a:t>−</a:t>
            </a:r>
            <a:endParaRPr sz="1200" baseline="20833">
              <a:latin typeface="Cambria Math"/>
              <a:cs typeface="Cambria Math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719124" y="2944748"/>
            <a:ext cx="123952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95910" algn="l"/>
              </a:tabLst>
            </a:pPr>
            <a:r>
              <a:rPr sz="1400" spc="-5" dirty="0">
                <a:latin typeface="Cambria Math"/>
                <a:cs typeface="Cambria Math"/>
              </a:rPr>
              <a:t>b	lim f(x)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2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689152" y="3469513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89152" y="3628008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95248" y="3463416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8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44600" y="3463416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947724" y="3560445"/>
            <a:ext cx="33845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80" dirty="0">
                <a:latin typeface="Cambria Math"/>
                <a:cs typeface="Cambria Math"/>
              </a:rPr>
              <a:t>1</a:t>
            </a:r>
            <a:r>
              <a:rPr sz="1200" spc="-15" baseline="20833" dirty="0">
                <a:latin typeface="Cambria Math"/>
                <a:cs typeface="Cambria Math"/>
              </a:rPr>
              <a:t>+</a:t>
            </a:r>
            <a:endParaRPr sz="1200" baseline="20833">
              <a:latin typeface="Cambria Math"/>
              <a:cs typeface="Cambria Math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719124" y="3401948"/>
            <a:ext cx="12820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77495" algn="l"/>
              </a:tabLst>
            </a:pPr>
            <a:r>
              <a:rPr sz="1400" spc="-5" dirty="0">
                <a:latin typeface="Cambria Math"/>
                <a:cs typeface="Cambria Math"/>
              </a:rPr>
              <a:t>c	lim </a:t>
            </a:r>
            <a:r>
              <a:rPr sz="1400" spc="15" dirty="0">
                <a:latin typeface="Cambria Math"/>
                <a:cs typeface="Cambria Math"/>
              </a:rPr>
              <a:t>𝑓(𝑥)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689152" y="3911472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89152" y="4109973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95248" y="3905453"/>
            <a:ext cx="0" cy="210820"/>
          </a:xfrm>
          <a:custGeom>
            <a:avLst/>
            <a:gdLst/>
            <a:ahLst/>
            <a:cxnLst/>
            <a:rect l="l" t="t" r="r" b="b"/>
            <a:pathLst>
              <a:path h="210820">
                <a:moveTo>
                  <a:pt x="0" y="0"/>
                </a:moveTo>
                <a:lnTo>
                  <a:pt x="0" y="21061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65936" y="3905453"/>
            <a:ext cx="0" cy="210820"/>
          </a:xfrm>
          <a:custGeom>
            <a:avLst/>
            <a:gdLst/>
            <a:ahLst/>
            <a:cxnLst/>
            <a:rect l="l" t="t" r="r" b="b"/>
            <a:pathLst>
              <a:path h="210820">
                <a:moveTo>
                  <a:pt x="0" y="0"/>
                </a:moveTo>
                <a:lnTo>
                  <a:pt x="0" y="210616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966012" y="4042410"/>
            <a:ext cx="2736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719124" y="3883913"/>
            <a:ext cx="20548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59079" algn="l"/>
              </a:tabLst>
            </a:pPr>
            <a:r>
              <a:rPr sz="1400" spc="-5" dirty="0">
                <a:latin typeface="Cambria Math"/>
                <a:cs typeface="Cambria Math"/>
              </a:rPr>
              <a:t>d	lim </a:t>
            </a:r>
            <a:r>
              <a:rPr sz="1400" spc="15" dirty="0">
                <a:latin typeface="Cambria Math"/>
                <a:cs typeface="Cambria Math"/>
              </a:rPr>
              <a:t>𝑓(𝑥) </a:t>
            </a:r>
            <a:r>
              <a:rPr sz="1400" spc="-10" dirty="0">
                <a:latin typeface="Cambria Math"/>
                <a:cs typeface="Cambria Math"/>
              </a:rPr>
              <a:t>does not</a:t>
            </a:r>
            <a:r>
              <a:rPr sz="1400" spc="-16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exist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96620" y="4331970"/>
            <a:ext cx="6448425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b="1" spc="-5" dirty="0">
                <a:latin typeface="Wingdings"/>
                <a:cs typeface="Wingdings"/>
              </a:rPr>
              <a:t></a:t>
            </a:r>
            <a:r>
              <a:rPr sz="1400" b="1" spc="-5" dirty="0">
                <a:latin typeface="Segoe Print"/>
                <a:cs typeface="Segoe Print"/>
              </a:rPr>
              <a:t>Example2: </a:t>
            </a:r>
            <a:r>
              <a:rPr sz="1400" spc="-5" dirty="0">
                <a:latin typeface="Cambria"/>
                <a:cs typeface="Cambria"/>
              </a:rPr>
              <a:t>Given the function </a:t>
            </a:r>
            <a:r>
              <a:rPr sz="1400" spc="-5" dirty="0">
                <a:latin typeface="Cambria Math"/>
                <a:cs typeface="Cambria Math"/>
              </a:rPr>
              <a:t>𝑓 </a:t>
            </a:r>
            <a:r>
              <a:rPr sz="1400" spc="-10" dirty="0">
                <a:latin typeface="Cambria"/>
                <a:cs typeface="Cambria"/>
              </a:rPr>
              <a:t>whose </a:t>
            </a:r>
            <a:r>
              <a:rPr sz="1400" spc="-5" dirty="0">
                <a:latin typeface="Cambria"/>
                <a:cs typeface="Cambria"/>
              </a:rPr>
              <a:t>graph is below, determine the</a:t>
            </a:r>
            <a:r>
              <a:rPr sz="1400" spc="13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following: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689152" y="4884165"/>
            <a:ext cx="170815" cy="0"/>
          </a:xfrm>
          <a:custGeom>
            <a:avLst/>
            <a:gdLst/>
            <a:ahLst/>
            <a:cxnLst/>
            <a:rect l="l" t="t" r="r" b="b"/>
            <a:pathLst>
              <a:path w="170815">
                <a:moveTo>
                  <a:pt x="0" y="0"/>
                </a:moveTo>
                <a:lnTo>
                  <a:pt x="17068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89152" y="5042661"/>
            <a:ext cx="170815" cy="0"/>
          </a:xfrm>
          <a:custGeom>
            <a:avLst/>
            <a:gdLst/>
            <a:ahLst/>
            <a:cxnLst/>
            <a:rect l="l" t="t" r="r" b="b"/>
            <a:pathLst>
              <a:path w="170815">
                <a:moveTo>
                  <a:pt x="0" y="0"/>
                </a:moveTo>
                <a:lnTo>
                  <a:pt x="1706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695248" y="4878069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853744" y="4878069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 txBox="1"/>
          <p:nvPr/>
        </p:nvSpPr>
        <p:spPr>
          <a:xfrm>
            <a:off x="1179372" y="4987544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u="sng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993444" y="5063744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500" baseline="-27777" dirty="0">
                <a:latin typeface="Cambria Math"/>
                <a:cs typeface="Cambria Math"/>
              </a:rPr>
              <a:t>2</a:t>
            </a:r>
            <a:endParaRPr sz="1500" baseline="-27777">
              <a:latin typeface="Cambria Math"/>
              <a:cs typeface="Cambria Math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2110104" y="4844541"/>
            <a:ext cx="180340" cy="0"/>
          </a:xfrm>
          <a:custGeom>
            <a:avLst/>
            <a:gdLst/>
            <a:ahLst/>
            <a:cxnLst/>
            <a:rect l="l" t="t" r="r" b="b"/>
            <a:pathLst>
              <a:path w="180339">
                <a:moveTo>
                  <a:pt x="0" y="0"/>
                </a:moveTo>
                <a:lnTo>
                  <a:pt x="17983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110104" y="5042661"/>
            <a:ext cx="180340" cy="0"/>
          </a:xfrm>
          <a:custGeom>
            <a:avLst/>
            <a:gdLst/>
            <a:ahLst/>
            <a:cxnLst/>
            <a:rect l="l" t="t" r="r" b="b"/>
            <a:pathLst>
              <a:path w="180339">
                <a:moveTo>
                  <a:pt x="0" y="0"/>
                </a:moveTo>
                <a:lnTo>
                  <a:pt x="17983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2116200" y="4838445"/>
            <a:ext cx="0" cy="210820"/>
          </a:xfrm>
          <a:custGeom>
            <a:avLst/>
            <a:gdLst/>
            <a:ahLst/>
            <a:cxnLst/>
            <a:rect l="l" t="t" r="r" b="b"/>
            <a:pathLst>
              <a:path h="210820">
                <a:moveTo>
                  <a:pt x="0" y="0"/>
                </a:moveTo>
                <a:lnTo>
                  <a:pt x="0" y="210312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283841" y="4838445"/>
            <a:ext cx="0" cy="210820"/>
          </a:xfrm>
          <a:custGeom>
            <a:avLst/>
            <a:gdLst/>
            <a:ahLst/>
            <a:cxnLst/>
            <a:rect l="l" t="t" r="r" b="b"/>
            <a:pathLst>
              <a:path h="210820">
                <a:moveTo>
                  <a:pt x="0" y="0"/>
                </a:moveTo>
                <a:lnTo>
                  <a:pt x="0" y="210312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 txBox="1"/>
          <p:nvPr/>
        </p:nvSpPr>
        <p:spPr>
          <a:xfrm>
            <a:off x="2383917" y="5036311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500" baseline="-27777" dirty="0">
                <a:latin typeface="Cambria Math"/>
                <a:cs typeface="Cambria Math"/>
              </a:rPr>
              <a:t>2</a:t>
            </a:r>
            <a:endParaRPr sz="1500" baseline="-27777">
              <a:latin typeface="Cambria Math"/>
              <a:cs typeface="Cambria Math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3460750" y="4884165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8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3460750" y="5042661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8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3466845" y="4878069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3616452" y="4878069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 txBox="1"/>
          <p:nvPr/>
        </p:nvSpPr>
        <p:spPr>
          <a:xfrm>
            <a:off x="2569845" y="4960111"/>
            <a:ext cx="139255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308100" algn="l"/>
              </a:tabLst>
            </a:pPr>
            <a:r>
              <a:rPr sz="1000" u="sng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r>
              <a:rPr sz="1000" dirty="0">
                <a:latin typeface="Cambria Math"/>
                <a:cs typeface="Cambria Math"/>
              </a:rPr>
              <a:t>	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3676903" y="5033264"/>
            <a:ext cx="28575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114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500" baseline="-27777" dirty="0">
                <a:latin typeface="Cambria Math"/>
                <a:cs typeface="Cambria Math"/>
              </a:rPr>
              <a:t>2</a:t>
            </a:r>
            <a:endParaRPr sz="1500" baseline="-27777">
              <a:latin typeface="Cambria Math"/>
              <a:cs typeface="Cambria Math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719124" y="4816601"/>
            <a:ext cx="401955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23215" algn="l"/>
                <a:tab pos="1430020" algn="l"/>
                <a:tab pos="1713864" algn="l"/>
                <a:tab pos="2783840" algn="l"/>
                <a:tab pos="3884929" algn="l"/>
              </a:tabLst>
            </a:pPr>
            <a:r>
              <a:rPr sz="1400" spc="-5" dirty="0">
                <a:latin typeface="Cambria Math"/>
                <a:cs typeface="Cambria Math"/>
              </a:rPr>
              <a:t>a	</a:t>
            </a:r>
            <a:r>
              <a:rPr sz="1400" spc="-80" dirty="0">
                <a:latin typeface="Cambria Math"/>
                <a:cs typeface="Cambria Math"/>
              </a:rPr>
              <a:t>𝑙𝑖𝑚</a:t>
            </a:r>
            <a:r>
              <a:rPr sz="1200" spc="-120" baseline="-38194" dirty="0">
                <a:latin typeface="Cambria Math"/>
                <a:cs typeface="Cambria Math"/>
              </a:rPr>
              <a:t>+ </a:t>
            </a:r>
            <a:r>
              <a:rPr sz="1200" baseline="-3819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b	</a:t>
            </a:r>
            <a:r>
              <a:rPr sz="1400" spc="-85" dirty="0">
                <a:latin typeface="Cambria Math"/>
                <a:cs typeface="Cambria Math"/>
              </a:rPr>
              <a:t>𝑙𝑖𝑚</a:t>
            </a:r>
            <a:r>
              <a:rPr sz="1200" spc="-127" baseline="-24305" dirty="0">
                <a:latin typeface="Cambria Math"/>
                <a:cs typeface="Cambria Math"/>
              </a:rPr>
              <a:t>−  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405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c   𝑙𝑖𝑚</a:t>
            </a:r>
            <a:r>
              <a:rPr sz="1400" spc="-95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d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5811646" y="4884165"/>
            <a:ext cx="170815" cy="0"/>
          </a:xfrm>
          <a:custGeom>
            <a:avLst/>
            <a:gdLst/>
            <a:ahLst/>
            <a:cxnLst/>
            <a:rect l="l" t="t" r="r" b="b"/>
            <a:pathLst>
              <a:path w="170814">
                <a:moveTo>
                  <a:pt x="0" y="0"/>
                </a:moveTo>
                <a:lnTo>
                  <a:pt x="17068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5811646" y="5042661"/>
            <a:ext cx="170815" cy="0"/>
          </a:xfrm>
          <a:custGeom>
            <a:avLst/>
            <a:gdLst/>
            <a:ahLst/>
            <a:cxnLst/>
            <a:rect l="l" t="t" r="r" b="b"/>
            <a:pathLst>
              <a:path w="170814">
                <a:moveTo>
                  <a:pt x="0" y="0"/>
                </a:moveTo>
                <a:lnTo>
                  <a:pt x="17068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817742" y="4878069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976239" y="4878069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 txBox="1"/>
          <p:nvPr/>
        </p:nvSpPr>
        <p:spPr>
          <a:xfrm>
            <a:off x="4838446" y="4816601"/>
            <a:ext cx="2038350" cy="3378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6200">
              <a:lnSpc>
                <a:spcPts val="1475"/>
              </a:lnSpc>
              <a:spcBef>
                <a:spcPts val="90"/>
              </a:spcBef>
              <a:tabLst>
                <a:tab pos="1015365" algn="l"/>
                <a:tab pos="1314450" algn="l"/>
              </a:tabLst>
            </a:pPr>
            <a:r>
              <a:rPr sz="1400" spc="-5" dirty="0">
                <a:latin typeface="Cambria Math"/>
                <a:cs typeface="Cambria Math"/>
              </a:rPr>
              <a:t>𝑙𝑖𝑚 </a:t>
            </a:r>
            <a:r>
              <a:rPr sz="1400" spc="175" dirty="0">
                <a:latin typeface="Cambria Math"/>
                <a:cs typeface="Cambria Math"/>
              </a:rPr>
              <a:t> </a:t>
            </a:r>
            <a:r>
              <a:rPr sz="1400" spc="15" dirty="0">
                <a:latin typeface="Cambria Math"/>
                <a:cs typeface="Cambria Math"/>
              </a:rPr>
              <a:t>𝑓(𝑥)	</a:t>
            </a:r>
            <a:r>
              <a:rPr sz="1400" spc="-5" dirty="0">
                <a:latin typeface="Cambria Math"/>
                <a:cs typeface="Cambria Math"/>
              </a:rPr>
              <a:t>e	𝑙𝑖𝑚</a:t>
            </a:r>
            <a:r>
              <a:rPr sz="1400" spc="114" dirty="0">
                <a:latin typeface="Cambria Math"/>
                <a:cs typeface="Cambria Math"/>
              </a:rPr>
              <a:t> </a:t>
            </a:r>
            <a:r>
              <a:rPr sz="1400" spc="10" dirty="0">
                <a:latin typeface="Cambria Math"/>
                <a:cs typeface="Cambria Math"/>
              </a:rPr>
              <a:t>𝑓(𝑥)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994"/>
              </a:lnSpc>
              <a:tabLst>
                <a:tab pos="1250315" algn="l"/>
              </a:tabLst>
            </a:pPr>
            <a:r>
              <a:rPr sz="1000" spc="20" dirty="0">
                <a:latin typeface="Cambria Math"/>
                <a:cs typeface="Cambria Math"/>
              </a:rPr>
              <a:t>𝑥→+∞	𝑥→−∞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689152" y="5786627"/>
            <a:ext cx="170815" cy="0"/>
          </a:xfrm>
          <a:custGeom>
            <a:avLst/>
            <a:gdLst/>
            <a:ahLst/>
            <a:cxnLst/>
            <a:rect l="l" t="t" r="r" b="b"/>
            <a:pathLst>
              <a:path w="170815">
                <a:moveTo>
                  <a:pt x="0" y="0"/>
                </a:moveTo>
                <a:lnTo>
                  <a:pt x="17068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689152" y="5945123"/>
            <a:ext cx="170815" cy="0"/>
          </a:xfrm>
          <a:custGeom>
            <a:avLst/>
            <a:gdLst/>
            <a:ahLst/>
            <a:cxnLst/>
            <a:rect l="l" t="t" r="r" b="b"/>
            <a:pathLst>
              <a:path w="170815">
                <a:moveTo>
                  <a:pt x="0" y="0"/>
                </a:moveTo>
                <a:lnTo>
                  <a:pt x="17068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695248" y="5780531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853744" y="5780531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 txBox="1"/>
          <p:nvPr/>
        </p:nvSpPr>
        <p:spPr>
          <a:xfrm>
            <a:off x="993444" y="5877559"/>
            <a:ext cx="49720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20" dirty="0">
                <a:latin typeface="Cambria Math"/>
                <a:cs typeface="Cambria Math"/>
              </a:rPr>
              <a:t>1</a:t>
            </a:r>
            <a:r>
              <a:rPr sz="1000" spc="10" dirty="0">
                <a:latin typeface="Cambria Math"/>
                <a:cs typeface="Cambria Math"/>
              </a:rPr>
              <a:t>/</a:t>
            </a:r>
            <a:r>
              <a:rPr sz="1000" spc="15" dirty="0">
                <a:latin typeface="Cambria Math"/>
                <a:cs typeface="Cambria Math"/>
              </a:rPr>
              <a:t>2</a:t>
            </a:r>
            <a:r>
              <a:rPr sz="1200" spc="-15" baseline="20833" dirty="0">
                <a:latin typeface="Cambria Math"/>
                <a:cs typeface="Cambria Math"/>
              </a:rPr>
              <a:t>+</a:t>
            </a:r>
            <a:endParaRPr sz="1200" baseline="20833">
              <a:latin typeface="Cambria Math"/>
              <a:cs typeface="Cambria Math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676452" y="5328919"/>
            <a:ext cx="1712595" cy="62801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-10" dirty="0">
                <a:latin typeface="Segoe Print"/>
                <a:cs typeface="Segoe Print"/>
              </a:rPr>
              <a:t>Solution</a:t>
            </a:r>
            <a:endParaRPr sz="1400">
              <a:latin typeface="Segoe Print"/>
              <a:cs typeface="Segoe Print"/>
            </a:endParaRPr>
          </a:p>
          <a:p>
            <a:pPr marL="55244">
              <a:lnSpc>
                <a:spcPct val="100000"/>
              </a:lnSpc>
              <a:spcBef>
                <a:spcPts val="1395"/>
              </a:spcBef>
              <a:tabLst>
                <a:tab pos="441959" algn="l"/>
                <a:tab pos="835660" algn="l"/>
              </a:tabLst>
            </a:pPr>
            <a:r>
              <a:rPr sz="1400" spc="-5" dirty="0">
                <a:latin typeface="Cambria Math"/>
                <a:cs typeface="Cambria Math"/>
              </a:rPr>
              <a:t>a	lim	</a:t>
            </a:r>
            <a:r>
              <a:rPr sz="1400" spc="15" dirty="0">
                <a:latin typeface="Cambria Math"/>
                <a:cs typeface="Cambria Math"/>
              </a:rPr>
              <a:t>𝑓(𝑥)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85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+∞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689152" y="6268465"/>
            <a:ext cx="180340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7983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689152" y="6466585"/>
            <a:ext cx="180340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7983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695248" y="6262369"/>
            <a:ext cx="0" cy="210820"/>
          </a:xfrm>
          <a:custGeom>
            <a:avLst/>
            <a:gdLst/>
            <a:ahLst/>
            <a:cxnLst/>
            <a:rect l="l" t="t" r="r" b="b"/>
            <a:pathLst>
              <a:path h="210820">
                <a:moveTo>
                  <a:pt x="0" y="0"/>
                </a:moveTo>
                <a:lnTo>
                  <a:pt x="0" y="21031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862888" y="6262369"/>
            <a:ext cx="0" cy="210820"/>
          </a:xfrm>
          <a:custGeom>
            <a:avLst/>
            <a:gdLst/>
            <a:ahLst/>
            <a:cxnLst/>
            <a:rect l="l" t="t" r="r" b="b"/>
            <a:pathLst>
              <a:path h="210820">
                <a:moveTo>
                  <a:pt x="0" y="0"/>
                </a:moveTo>
                <a:lnTo>
                  <a:pt x="0" y="21031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 txBox="1"/>
          <p:nvPr/>
        </p:nvSpPr>
        <p:spPr>
          <a:xfrm>
            <a:off x="966012" y="6399021"/>
            <a:ext cx="49720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20" dirty="0">
                <a:latin typeface="Cambria Math"/>
                <a:cs typeface="Cambria Math"/>
              </a:rPr>
              <a:t>1</a:t>
            </a:r>
            <a:r>
              <a:rPr sz="1000" spc="10" dirty="0">
                <a:latin typeface="Cambria Math"/>
                <a:cs typeface="Cambria Math"/>
              </a:rPr>
              <a:t>/</a:t>
            </a:r>
            <a:r>
              <a:rPr sz="1000" spc="15" dirty="0">
                <a:latin typeface="Cambria Math"/>
                <a:cs typeface="Cambria Math"/>
              </a:rPr>
              <a:t>2</a:t>
            </a:r>
            <a:r>
              <a:rPr sz="1200" spc="-15" baseline="20833" dirty="0">
                <a:latin typeface="Cambria Math"/>
                <a:cs typeface="Cambria Math"/>
              </a:rPr>
              <a:t>−</a:t>
            </a:r>
            <a:endParaRPr sz="1200" baseline="20833">
              <a:latin typeface="Cambria Math"/>
              <a:cs typeface="Cambria Math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719124" y="6240525"/>
            <a:ext cx="14592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72110" algn="l"/>
                <a:tab pos="765810" algn="l"/>
              </a:tabLst>
            </a:pPr>
            <a:r>
              <a:rPr sz="1400" spc="-5" dirty="0">
                <a:latin typeface="Cambria Math"/>
                <a:cs typeface="Cambria Math"/>
              </a:rPr>
              <a:t>b	lim	</a:t>
            </a:r>
            <a:r>
              <a:rPr sz="1400" spc="10" dirty="0">
                <a:latin typeface="Cambria Math"/>
                <a:cs typeface="Cambria Math"/>
              </a:rPr>
              <a:t>𝑓(𝑥)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00" dirty="0">
                <a:latin typeface="Cambria Math"/>
                <a:cs typeface="Cambria Math"/>
              </a:rPr>
              <a:t> </a:t>
            </a:r>
            <a:r>
              <a:rPr sz="2100" spc="-7" baseline="43650" dirty="0">
                <a:latin typeface="Cambria Math"/>
                <a:cs typeface="Cambria Math"/>
              </a:rPr>
              <a:t>1</a:t>
            </a:r>
            <a:endParaRPr sz="2100" baseline="43650">
              <a:latin typeface="Cambria Math"/>
              <a:cs typeface="Cambria Math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2054732" y="6359397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2067432" y="6378194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689152" y="6719569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689152" y="6878065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695248" y="6713473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5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844600" y="6713473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5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 txBox="1"/>
          <p:nvPr/>
        </p:nvSpPr>
        <p:spPr>
          <a:xfrm>
            <a:off x="947724" y="6810502"/>
            <a:ext cx="41719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5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20" dirty="0">
                <a:latin typeface="Cambria Math"/>
                <a:cs typeface="Cambria Math"/>
              </a:rPr>
              <a:t>1</a:t>
            </a:r>
            <a:r>
              <a:rPr sz="1000" spc="10" dirty="0">
                <a:latin typeface="Cambria Math"/>
                <a:cs typeface="Cambria Math"/>
              </a:rPr>
              <a:t>/</a:t>
            </a: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719124" y="6652005"/>
            <a:ext cx="230505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14325" algn="l"/>
              </a:tabLst>
            </a:pPr>
            <a:r>
              <a:rPr sz="1400" spc="-5" dirty="0">
                <a:latin typeface="Cambria Math"/>
                <a:cs typeface="Cambria Math"/>
              </a:rPr>
              <a:t>c	lim </a:t>
            </a:r>
            <a:r>
              <a:rPr sz="1400" spc="10" dirty="0">
                <a:latin typeface="Cambria Math"/>
                <a:cs typeface="Cambria Math"/>
              </a:rPr>
              <a:t>𝑓(𝑥) </a:t>
            </a:r>
            <a:r>
              <a:rPr sz="1400" spc="-10" dirty="0">
                <a:latin typeface="Cambria Math"/>
                <a:cs typeface="Cambria Math"/>
              </a:rPr>
              <a:t>= does not</a:t>
            </a:r>
            <a:r>
              <a:rPr sz="1400" spc="-20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exist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689152" y="7201153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689152" y="7399655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695248" y="7195133"/>
            <a:ext cx="0" cy="210820"/>
          </a:xfrm>
          <a:custGeom>
            <a:avLst/>
            <a:gdLst/>
            <a:ahLst/>
            <a:cxnLst/>
            <a:rect l="l" t="t" r="r" b="b"/>
            <a:pathLst>
              <a:path h="210820">
                <a:moveTo>
                  <a:pt x="0" y="0"/>
                </a:moveTo>
                <a:lnTo>
                  <a:pt x="0" y="21061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865936" y="7195133"/>
            <a:ext cx="0" cy="210820"/>
          </a:xfrm>
          <a:custGeom>
            <a:avLst/>
            <a:gdLst/>
            <a:ahLst/>
            <a:cxnLst/>
            <a:rect l="l" t="t" r="r" b="b"/>
            <a:pathLst>
              <a:path h="210820">
                <a:moveTo>
                  <a:pt x="0" y="0"/>
                </a:moveTo>
                <a:lnTo>
                  <a:pt x="0" y="210616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 txBox="1"/>
          <p:nvPr/>
        </p:nvSpPr>
        <p:spPr>
          <a:xfrm>
            <a:off x="966012" y="7332091"/>
            <a:ext cx="41529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5" dirty="0">
                <a:latin typeface="Cambria Math"/>
                <a:cs typeface="Cambria Math"/>
              </a:rPr>
              <a:t>+</a:t>
            </a:r>
            <a:r>
              <a:rPr sz="1000" spc="5" dirty="0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719124" y="7173594"/>
            <a:ext cx="12312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32105" algn="l"/>
              </a:tabLst>
            </a:pPr>
            <a:r>
              <a:rPr sz="1400" spc="-5" dirty="0">
                <a:latin typeface="Cambria Math"/>
                <a:cs typeface="Cambria Math"/>
              </a:rPr>
              <a:t>d	lim </a:t>
            </a:r>
            <a:r>
              <a:rPr sz="1400" spc="15" dirty="0">
                <a:latin typeface="Cambria Math"/>
                <a:cs typeface="Cambria Math"/>
              </a:rPr>
              <a:t>𝑓(𝑥)</a:t>
            </a:r>
            <a:r>
              <a:rPr sz="1400" spc="-5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2051685" y="6991780"/>
            <a:ext cx="123825" cy="538480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2064385" y="7310881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689152" y="7640446"/>
            <a:ext cx="170815" cy="0"/>
          </a:xfrm>
          <a:custGeom>
            <a:avLst/>
            <a:gdLst/>
            <a:ahLst/>
            <a:cxnLst/>
            <a:rect l="l" t="t" r="r" b="b"/>
            <a:pathLst>
              <a:path w="170815">
                <a:moveTo>
                  <a:pt x="0" y="0"/>
                </a:moveTo>
                <a:lnTo>
                  <a:pt x="1706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689152" y="7798943"/>
            <a:ext cx="170815" cy="0"/>
          </a:xfrm>
          <a:custGeom>
            <a:avLst/>
            <a:gdLst/>
            <a:ahLst/>
            <a:cxnLst/>
            <a:rect l="l" t="t" r="r" b="b"/>
            <a:pathLst>
              <a:path w="170815">
                <a:moveTo>
                  <a:pt x="0" y="0"/>
                </a:moveTo>
                <a:lnTo>
                  <a:pt x="17068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695248" y="7634351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5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853744" y="7634351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5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 txBox="1"/>
          <p:nvPr/>
        </p:nvSpPr>
        <p:spPr>
          <a:xfrm>
            <a:off x="953820" y="7731378"/>
            <a:ext cx="41529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5" dirty="0">
                <a:latin typeface="Cambria Math"/>
                <a:cs typeface="Cambria Math"/>
              </a:rPr>
              <a:t>−</a:t>
            </a:r>
            <a:r>
              <a:rPr sz="1000" spc="5" dirty="0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719124" y="7572882"/>
            <a:ext cx="16306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20040" algn="l"/>
                <a:tab pos="1332865" algn="l"/>
              </a:tabLst>
            </a:pPr>
            <a:r>
              <a:rPr sz="1400" spc="-5" dirty="0">
                <a:latin typeface="Cambria Math"/>
                <a:cs typeface="Cambria Math"/>
              </a:rPr>
              <a:t>e	lim  </a:t>
            </a:r>
            <a:r>
              <a:rPr sz="1400" spc="-70" dirty="0">
                <a:latin typeface="Cambria Math"/>
                <a:cs typeface="Cambria Math"/>
              </a:rPr>
              <a:t> </a:t>
            </a:r>
            <a:r>
              <a:rPr sz="1400" spc="15" dirty="0">
                <a:latin typeface="Cambria Math"/>
                <a:cs typeface="Cambria Math"/>
              </a:rPr>
              <a:t>𝑓(𝑥</a:t>
            </a:r>
            <a:r>
              <a:rPr sz="1400" spc="-5" dirty="0">
                <a:latin typeface="Cambria Math"/>
                <a:cs typeface="Cambria Math"/>
              </a:rPr>
              <a:t>)</a:t>
            </a:r>
            <a:r>
              <a:rPr sz="1400" spc="9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5" dirty="0">
                <a:latin typeface="Cambria Math"/>
                <a:cs typeface="Cambria Math"/>
              </a:rPr>
              <a:t>−</a:t>
            </a:r>
            <a:r>
              <a:rPr sz="1400" spc="-10" dirty="0">
                <a:latin typeface="Cambria Math"/>
                <a:cs typeface="Cambria Math"/>
              </a:rPr>
              <a:t>∞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2780157" y="8197722"/>
            <a:ext cx="2736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5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676452" y="7935594"/>
            <a:ext cx="3394075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b="1" spc="-10" dirty="0">
                <a:latin typeface="Wingdings"/>
                <a:cs typeface="Wingdings"/>
              </a:rPr>
              <a:t></a:t>
            </a:r>
            <a:r>
              <a:rPr sz="1400" b="1" spc="-10" dirty="0">
                <a:latin typeface="Segoe Print"/>
                <a:cs typeface="Segoe Print"/>
              </a:rPr>
              <a:t>Example 3: </a:t>
            </a:r>
            <a:r>
              <a:rPr sz="1400" spc="-5" dirty="0">
                <a:latin typeface="Cambria"/>
                <a:cs typeface="Cambria"/>
              </a:rPr>
              <a:t>Show </a:t>
            </a:r>
            <a:r>
              <a:rPr sz="1400" dirty="0">
                <a:latin typeface="Cambria"/>
                <a:cs typeface="Cambria"/>
              </a:rPr>
              <a:t>that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0</a:t>
            </a:r>
            <a:r>
              <a:rPr sz="1400" spc="15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exist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1493647" y="9423298"/>
            <a:ext cx="2736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676452" y="8447913"/>
            <a:ext cx="3483610" cy="1054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470"/>
              </a:lnSpc>
              <a:spcBef>
                <a:spcPts val="90"/>
              </a:spcBef>
              <a:tabLst>
                <a:tab pos="2680335" algn="l"/>
              </a:tabLst>
            </a:pPr>
            <a:r>
              <a:rPr sz="1400" spc="-5" dirty="0">
                <a:latin typeface="Segoe Print"/>
                <a:cs typeface="Segoe Print"/>
              </a:rPr>
              <a:t>Solution/ </a:t>
            </a:r>
            <a:r>
              <a:rPr sz="1400" spc="-75" dirty="0">
                <a:latin typeface="Cambria Math"/>
                <a:cs typeface="Cambria Math"/>
              </a:rPr>
              <a:t>lim</a:t>
            </a:r>
            <a:r>
              <a:rPr sz="1200" spc="-112" baseline="-38194" dirty="0">
                <a:latin typeface="Cambria Math"/>
                <a:cs typeface="Cambria Math"/>
              </a:rPr>
              <a:t>+     </a:t>
            </a:r>
            <a:r>
              <a:rPr sz="1200" spc="-112" baseline="3472" dirty="0">
                <a:latin typeface="Cambria Math"/>
                <a:cs typeface="Cambria Math"/>
              </a:rPr>
              <a:t>  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 </a:t>
            </a:r>
            <a:r>
              <a:rPr sz="1400" spc="-10" dirty="0">
                <a:latin typeface="Cambria Math"/>
                <a:cs typeface="Cambria Math"/>
              </a:rPr>
              <a:t>=  </a:t>
            </a:r>
            <a:r>
              <a:rPr sz="1400" spc="-75" dirty="0">
                <a:latin typeface="Cambria Math"/>
                <a:cs typeface="Cambria Math"/>
              </a:rPr>
              <a:t>lim</a:t>
            </a:r>
            <a:r>
              <a:rPr sz="1200" spc="-112" baseline="-38194" dirty="0">
                <a:latin typeface="Cambria Math"/>
                <a:cs typeface="Cambria Math"/>
              </a:rPr>
              <a:t>+    </a:t>
            </a:r>
            <a:r>
              <a:rPr sz="1400" spc="-5" dirty="0">
                <a:latin typeface="Cambria Math"/>
                <a:cs typeface="Cambria Math"/>
              </a:rPr>
              <a:t>x</a:t>
            </a:r>
            <a:r>
              <a:rPr sz="1400" spc="4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9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0	for x </a:t>
            </a:r>
            <a:r>
              <a:rPr sz="1400" spc="-10" dirty="0">
                <a:latin typeface="Cambria Math"/>
                <a:cs typeface="Cambria Math"/>
              </a:rPr>
              <a:t>&gt;</a:t>
            </a:r>
            <a:r>
              <a:rPr sz="1400" spc="9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  <a:p>
            <a:pPr marL="842010">
              <a:lnSpc>
                <a:spcPts val="990"/>
              </a:lnSpc>
              <a:tabLst>
                <a:tab pos="1656080" algn="l"/>
              </a:tabLst>
            </a:pPr>
            <a:r>
              <a:rPr sz="1000" spc="20" dirty="0">
                <a:latin typeface="Cambria Math"/>
                <a:cs typeface="Cambria Math"/>
              </a:rPr>
              <a:t>x→0	x→0</a:t>
            </a:r>
            <a:endParaRPr sz="1000">
              <a:latin typeface="Cambria Math"/>
              <a:cs typeface="Cambria Math"/>
            </a:endParaRPr>
          </a:p>
          <a:p>
            <a:pPr marL="835660">
              <a:lnSpc>
                <a:spcPts val="1470"/>
              </a:lnSpc>
              <a:spcBef>
                <a:spcPts val="37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−x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0 for x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1400" spc="-1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  <a:p>
            <a:pPr marL="796290">
              <a:lnSpc>
                <a:spcPts val="990"/>
              </a:lnSpc>
              <a:tabLst>
                <a:tab pos="1610360" algn="l"/>
              </a:tabLst>
            </a:pPr>
            <a:r>
              <a:rPr sz="1000" spc="15" dirty="0">
                <a:latin typeface="Cambria Math"/>
                <a:cs typeface="Cambria Math"/>
              </a:rPr>
              <a:t>x→0</a:t>
            </a:r>
            <a:r>
              <a:rPr sz="1200" spc="22" baseline="20833" dirty="0">
                <a:latin typeface="Cambria Math"/>
                <a:cs typeface="Cambria Math"/>
              </a:rPr>
              <a:t>−	</a:t>
            </a:r>
            <a:r>
              <a:rPr sz="1000" spc="15" dirty="0">
                <a:latin typeface="Cambria Math"/>
                <a:cs typeface="Cambria Math"/>
              </a:rPr>
              <a:t>x→0</a:t>
            </a:r>
            <a:r>
              <a:rPr sz="1200" spc="22" baseline="20833" dirty="0">
                <a:latin typeface="Cambria Math"/>
                <a:cs typeface="Cambria Math"/>
              </a:rPr>
              <a:t>−</a:t>
            </a:r>
            <a:endParaRPr sz="1200" baseline="20833">
              <a:latin typeface="Cambria Math"/>
              <a:cs typeface="Cambria Math"/>
            </a:endParaRPr>
          </a:p>
          <a:p>
            <a:pPr marL="683260">
              <a:lnSpc>
                <a:spcPct val="100000"/>
              </a:lnSpc>
              <a:spcBef>
                <a:spcPts val="1135"/>
              </a:spcBef>
            </a:pPr>
            <a:r>
              <a:rPr sz="1400" spc="-5" dirty="0">
                <a:latin typeface="Cambria Math"/>
                <a:cs typeface="Cambria Math"/>
              </a:rPr>
              <a:t>∴ lim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2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676452" y="9722307"/>
            <a:ext cx="15855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This </a:t>
            </a:r>
            <a:r>
              <a:rPr sz="1400" spc="-5" dirty="0">
                <a:latin typeface="Cambria"/>
                <a:cs typeface="Cambria"/>
              </a:rPr>
              <a:t>function </a:t>
            </a:r>
            <a:r>
              <a:rPr sz="1400" dirty="0">
                <a:latin typeface="Cambria"/>
                <a:cs typeface="Cambria"/>
              </a:rPr>
              <a:t>is</a:t>
            </a:r>
            <a:r>
              <a:rPr sz="1400" spc="-40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exist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3829558" y="2233929"/>
            <a:ext cx="2570607" cy="175704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5015229" y="9373869"/>
            <a:ext cx="1428750" cy="76200"/>
          </a:xfrm>
          <a:custGeom>
            <a:avLst/>
            <a:gdLst/>
            <a:ahLst/>
            <a:cxnLst/>
            <a:rect l="l" t="t" r="r" b="b"/>
            <a:pathLst>
              <a:path w="1428750" h="76200">
                <a:moveTo>
                  <a:pt x="1352550" y="0"/>
                </a:moveTo>
                <a:lnTo>
                  <a:pt x="1352550" y="76199"/>
                </a:lnTo>
                <a:lnTo>
                  <a:pt x="1406525" y="49212"/>
                </a:lnTo>
                <a:lnTo>
                  <a:pt x="1365250" y="49212"/>
                </a:lnTo>
                <a:lnTo>
                  <a:pt x="1365250" y="26923"/>
                </a:lnTo>
                <a:lnTo>
                  <a:pt x="1406398" y="26923"/>
                </a:lnTo>
                <a:lnTo>
                  <a:pt x="1352550" y="0"/>
                </a:lnTo>
                <a:close/>
              </a:path>
              <a:path w="1428750" h="76200">
                <a:moveTo>
                  <a:pt x="1352550" y="26923"/>
                </a:moveTo>
                <a:lnTo>
                  <a:pt x="0" y="26923"/>
                </a:lnTo>
                <a:lnTo>
                  <a:pt x="0" y="49212"/>
                </a:lnTo>
                <a:lnTo>
                  <a:pt x="1352550" y="49212"/>
                </a:lnTo>
                <a:lnTo>
                  <a:pt x="1352550" y="26923"/>
                </a:lnTo>
                <a:close/>
              </a:path>
              <a:path w="1428750" h="76200">
                <a:moveTo>
                  <a:pt x="1406398" y="26923"/>
                </a:moveTo>
                <a:lnTo>
                  <a:pt x="1365250" y="26923"/>
                </a:lnTo>
                <a:lnTo>
                  <a:pt x="1365250" y="49212"/>
                </a:lnTo>
                <a:lnTo>
                  <a:pt x="1406525" y="49212"/>
                </a:lnTo>
                <a:lnTo>
                  <a:pt x="1428750" y="38099"/>
                </a:lnTo>
                <a:lnTo>
                  <a:pt x="1406398" y="269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5312409" y="8079104"/>
            <a:ext cx="76200" cy="1587500"/>
          </a:xfrm>
          <a:custGeom>
            <a:avLst/>
            <a:gdLst/>
            <a:ahLst/>
            <a:cxnLst/>
            <a:rect l="l" t="t" r="r" b="b"/>
            <a:pathLst>
              <a:path w="76200" h="1587500">
                <a:moveTo>
                  <a:pt x="49149" y="63499"/>
                </a:moveTo>
                <a:lnTo>
                  <a:pt x="26924" y="63499"/>
                </a:lnTo>
                <a:lnTo>
                  <a:pt x="26288" y="1587499"/>
                </a:lnTo>
                <a:lnTo>
                  <a:pt x="48513" y="1587499"/>
                </a:lnTo>
                <a:lnTo>
                  <a:pt x="49149" y="63499"/>
                </a:lnTo>
                <a:close/>
              </a:path>
              <a:path w="76200" h="1587500">
                <a:moveTo>
                  <a:pt x="38100" y="0"/>
                </a:moveTo>
                <a:lnTo>
                  <a:pt x="0" y="76199"/>
                </a:lnTo>
                <a:lnTo>
                  <a:pt x="26918" y="76199"/>
                </a:lnTo>
                <a:lnTo>
                  <a:pt x="26924" y="63499"/>
                </a:lnTo>
                <a:lnTo>
                  <a:pt x="69850" y="63499"/>
                </a:lnTo>
                <a:lnTo>
                  <a:pt x="38100" y="0"/>
                </a:lnTo>
                <a:close/>
              </a:path>
              <a:path w="76200" h="1587500">
                <a:moveTo>
                  <a:pt x="69850" y="63499"/>
                </a:moveTo>
                <a:lnTo>
                  <a:pt x="49149" y="63499"/>
                </a:lnTo>
                <a:lnTo>
                  <a:pt x="49143" y="76199"/>
                </a:lnTo>
                <a:lnTo>
                  <a:pt x="76200" y="76199"/>
                </a:lnTo>
                <a:lnTo>
                  <a:pt x="69850" y="634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5349875" y="8629650"/>
            <a:ext cx="625475" cy="793750"/>
          </a:xfrm>
          <a:custGeom>
            <a:avLst/>
            <a:gdLst/>
            <a:ahLst/>
            <a:cxnLst/>
            <a:rect l="l" t="t" r="r" b="b"/>
            <a:pathLst>
              <a:path w="625475" h="793750">
                <a:moveTo>
                  <a:pt x="0" y="793749"/>
                </a:moveTo>
                <a:lnTo>
                  <a:pt x="62547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4726304" y="8670925"/>
            <a:ext cx="619125" cy="742950"/>
          </a:xfrm>
          <a:custGeom>
            <a:avLst/>
            <a:gdLst/>
            <a:ahLst/>
            <a:cxnLst/>
            <a:rect l="l" t="t" r="r" b="b"/>
            <a:pathLst>
              <a:path w="619125" h="742950">
                <a:moveTo>
                  <a:pt x="619125" y="742949"/>
                </a:moveTo>
                <a:lnTo>
                  <a:pt x="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spc="-5" dirty="0"/>
              <a:t>33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5960"/>
            <a:ext cx="6959168" cy="10253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8644" y="424637"/>
            <a:ext cx="239014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6000"/>
              </a:lnSpc>
              <a:spcBef>
                <a:spcPts val="95"/>
              </a:spcBef>
            </a:pPr>
            <a:r>
              <a:rPr sz="1000" b="1" spc="-5" dirty="0">
                <a:latin typeface="Segoe Print"/>
                <a:cs typeface="Segoe Print"/>
              </a:rPr>
              <a:t>University </a:t>
            </a:r>
            <a:r>
              <a:rPr sz="1000" b="1" spc="-10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Diyala </a:t>
            </a:r>
            <a:r>
              <a:rPr sz="1000" b="1" dirty="0">
                <a:latin typeface="Segoe Print"/>
                <a:cs typeface="Segoe Print"/>
              </a:rPr>
              <a:t>/ </a:t>
            </a:r>
            <a:r>
              <a:rPr sz="1000" b="1" spc="-5" dirty="0">
                <a:latin typeface="Segoe Print"/>
                <a:cs typeface="Segoe Print"/>
              </a:rPr>
              <a:t>College </a:t>
            </a:r>
            <a:r>
              <a:rPr sz="1000" b="1" spc="5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Eng.  Civil Engineering</a:t>
            </a:r>
            <a:r>
              <a:rPr sz="1000" b="1" spc="5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1000" b="1" dirty="0">
                <a:latin typeface="Segoe Print"/>
                <a:cs typeface="Segoe Print"/>
              </a:rPr>
              <a:t>Class: 1</a:t>
            </a:r>
            <a:r>
              <a:rPr sz="975" b="1" baseline="25641" dirty="0">
                <a:latin typeface="Segoe Print"/>
                <a:cs typeface="Segoe Print"/>
              </a:rPr>
              <a:t>st </a:t>
            </a:r>
            <a:r>
              <a:rPr sz="1000" b="1" dirty="0">
                <a:latin typeface="Segoe Print"/>
                <a:cs typeface="Segoe Print"/>
              </a:rPr>
              <a:t>year / </a:t>
            </a:r>
            <a:r>
              <a:rPr sz="1000" b="1" spc="-5" dirty="0">
                <a:latin typeface="Segoe Print"/>
                <a:cs typeface="Segoe Print"/>
              </a:rPr>
              <a:t>Mathematics</a:t>
            </a:r>
            <a:r>
              <a:rPr sz="1000" b="1" spc="-200" dirty="0">
                <a:latin typeface="Segoe Print"/>
                <a:cs typeface="Segoe Print"/>
              </a:rPr>
              <a:t> </a:t>
            </a:r>
            <a:r>
              <a:rPr sz="1000" b="1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58129" y="434593"/>
            <a:ext cx="1458595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676452" y="1301241"/>
            <a:ext cx="2359025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b="1" spc="-10" dirty="0">
                <a:latin typeface="Wingdings"/>
                <a:cs typeface="Wingdings"/>
              </a:rPr>
              <a:t></a:t>
            </a:r>
            <a:r>
              <a:rPr sz="1400" b="1" spc="-10" dirty="0">
                <a:latin typeface="Segoe Print"/>
                <a:cs typeface="Segoe Print"/>
              </a:rPr>
              <a:t>Example 4: </a:t>
            </a:r>
            <a:r>
              <a:rPr sz="1400" spc="-10" dirty="0">
                <a:latin typeface="Cambria Math"/>
                <a:cs typeface="Cambria Math"/>
              </a:rPr>
              <a:t>f(x)</a:t>
            </a:r>
            <a:r>
              <a:rPr sz="1400" spc="-10" dirty="0">
                <a:latin typeface="Cambria"/>
                <a:cs typeface="Cambria"/>
              </a:rPr>
              <a:t>=</a:t>
            </a:r>
            <a:r>
              <a:rPr sz="2100" spc="-15" baseline="21825" dirty="0">
                <a:latin typeface="Cambria"/>
                <a:cs typeface="Cambria"/>
              </a:rPr>
              <a:t> </a:t>
            </a:r>
            <a:r>
              <a:rPr sz="2100" spc="-7" baseline="23809" dirty="0">
                <a:latin typeface="Cambria Math"/>
                <a:cs typeface="Cambria Math"/>
              </a:rPr>
              <a:t>𝑥 </a:t>
            </a:r>
            <a:r>
              <a:rPr sz="2100" spc="-15" baseline="23809" dirty="0">
                <a:latin typeface="Cambria Math"/>
                <a:cs typeface="Cambria Math"/>
              </a:rPr>
              <a:t>−</a:t>
            </a:r>
            <a:r>
              <a:rPr sz="2100" spc="300" baseline="23809" dirty="0">
                <a:latin typeface="Cambria Math"/>
                <a:cs typeface="Cambria Math"/>
              </a:rPr>
              <a:t> </a:t>
            </a:r>
            <a:r>
              <a:rPr sz="2100" spc="-7" baseline="23809" dirty="0">
                <a:latin typeface="Cambria Math"/>
                <a:cs typeface="Cambria Math"/>
              </a:rPr>
              <a:t>4</a:t>
            </a:r>
            <a:endParaRPr sz="2100" baseline="23809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609976" y="1371853"/>
            <a:ext cx="448945" cy="0"/>
          </a:xfrm>
          <a:custGeom>
            <a:avLst/>
            <a:gdLst/>
            <a:ahLst/>
            <a:cxnLst/>
            <a:rect l="l" t="t" r="r" b="b"/>
            <a:pathLst>
              <a:path w="448944">
                <a:moveTo>
                  <a:pt x="0" y="0"/>
                </a:moveTo>
                <a:lnTo>
                  <a:pt x="4483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3246882" y="1331721"/>
            <a:ext cx="760730" cy="445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660"/>
              </a:lnSpc>
              <a:spcBef>
                <a:spcPts val="90"/>
              </a:spcBef>
              <a:tabLst>
                <a:tab pos="311150" algn="l"/>
              </a:tabLst>
            </a:pPr>
            <a:r>
              <a:rPr sz="1400" spc="-5" dirty="0">
                <a:latin typeface="Cambria Math"/>
                <a:cs typeface="Cambria Math"/>
              </a:rPr>
              <a:t>if	𝑥 </a:t>
            </a:r>
            <a:r>
              <a:rPr sz="1400" spc="-10" dirty="0">
                <a:latin typeface="Cambria Math"/>
                <a:cs typeface="Cambria Math"/>
              </a:rPr>
              <a:t>&gt;</a:t>
            </a:r>
            <a:r>
              <a:rPr sz="1400" spc="9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  <a:p>
            <a:pPr marL="60960">
              <a:lnSpc>
                <a:spcPts val="1660"/>
              </a:lnSpc>
              <a:tabLst>
                <a:tab pos="323215" algn="l"/>
              </a:tabLst>
            </a:pPr>
            <a:r>
              <a:rPr sz="1400" spc="-5" dirty="0">
                <a:latin typeface="Cambria Math"/>
                <a:cs typeface="Cambria Math"/>
              </a:rPr>
              <a:t>if	𝑥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1400" spc="7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978778" y="1563750"/>
            <a:ext cx="2736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5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→4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143247" y="1404873"/>
            <a:ext cx="25673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"/>
                <a:cs typeface="Cambria"/>
              </a:rPr>
              <a:t>Determine where </a:t>
            </a:r>
            <a:r>
              <a:rPr sz="1400" dirty="0">
                <a:latin typeface="Cambria"/>
                <a:cs typeface="Cambria"/>
              </a:rPr>
              <a:t>there </a:t>
            </a:r>
            <a:r>
              <a:rPr sz="1400" spc="-10" dirty="0">
                <a:latin typeface="Cambria Math"/>
                <a:cs typeface="Cambria Math"/>
              </a:rPr>
              <a:t>Lim</a:t>
            </a:r>
            <a:r>
              <a:rPr sz="1400" spc="-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exist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76452" y="1850262"/>
            <a:ext cx="87058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-10" dirty="0">
                <a:latin typeface="Segoe Print"/>
                <a:cs typeface="Segoe Print"/>
              </a:rPr>
              <a:t>Solution</a:t>
            </a:r>
            <a:r>
              <a:rPr sz="1400" b="1" spc="-40" dirty="0">
                <a:latin typeface="Segoe Print"/>
                <a:cs typeface="Segoe Print"/>
              </a:rPr>
              <a:t> </a:t>
            </a:r>
            <a:r>
              <a:rPr sz="1400" b="1" spc="-5" dirty="0">
                <a:latin typeface="Segoe Print"/>
                <a:cs typeface="Segoe Print"/>
              </a:rPr>
              <a:t>:</a:t>
            </a:r>
            <a:endParaRPr sz="1400">
              <a:latin typeface="Segoe Print"/>
              <a:cs typeface="Segoe Print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2619120" y="1890394"/>
            <a:ext cx="448945" cy="0"/>
          </a:xfrm>
          <a:custGeom>
            <a:avLst/>
            <a:gdLst/>
            <a:ahLst/>
            <a:cxnLst/>
            <a:rect l="l" t="t" r="r" b="b"/>
            <a:pathLst>
              <a:path w="448944">
                <a:moveTo>
                  <a:pt x="0" y="0"/>
                </a:moveTo>
                <a:lnTo>
                  <a:pt x="4483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1908175" y="1434516"/>
            <a:ext cx="3118485" cy="659765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615950">
              <a:lnSpc>
                <a:spcPct val="100000"/>
              </a:lnSpc>
              <a:spcBef>
                <a:spcPts val="915"/>
              </a:spcBef>
            </a:pPr>
            <a:r>
              <a:rPr sz="1400" spc="-5" dirty="0">
                <a:latin typeface="Cambria Math"/>
                <a:cs typeface="Cambria Math"/>
              </a:rPr>
              <a:t>8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2𝑥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  <a:tabLst>
                <a:tab pos="1597660" algn="l"/>
              </a:tabLst>
            </a:pPr>
            <a:r>
              <a:rPr sz="2100" spc="67" baseline="1984" dirty="0">
                <a:latin typeface="Cambria Math"/>
                <a:cs typeface="Cambria Math"/>
              </a:rPr>
              <a:t>𝑓</a:t>
            </a:r>
            <a:r>
              <a:rPr sz="2100" spc="67" baseline="3968" dirty="0">
                <a:latin typeface="Cambria Math"/>
                <a:cs typeface="Cambria Math"/>
              </a:rPr>
              <a:t>  </a:t>
            </a:r>
            <a:r>
              <a:rPr sz="2100" spc="67" baseline="1984" dirty="0">
                <a:latin typeface="Cambria Math"/>
                <a:cs typeface="Cambria Math"/>
              </a:rPr>
              <a:t>𝑥</a:t>
            </a:r>
            <a:r>
              <a:rPr sz="2100" spc="67" baseline="3968" dirty="0">
                <a:latin typeface="Cambria Math"/>
                <a:cs typeface="Cambria Math"/>
              </a:rPr>
              <a:t>   </a:t>
            </a:r>
            <a:r>
              <a:rPr sz="2100" spc="-15" baseline="1984" dirty="0">
                <a:latin typeface="Cambria Math"/>
                <a:cs typeface="Cambria Math"/>
              </a:rPr>
              <a:t>=  </a:t>
            </a:r>
            <a:r>
              <a:rPr sz="1400" spc="-10" dirty="0">
                <a:latin typeface="Cambria Math"/>
                <a:cs typeface="Cambria Math"/>
              </a:rPr>
              <a:t>  </a:t>
            </a:r>
            <a:r>
              <a:rPr sz="2100" spc="-7" baseline="1984" dirty="0">
                <a:latin typeface="Cambria Math"/>
                <a:cs typeface="Cambria Math"/>
              </a:rPr>
              <a:t>𝑥</a:t>
            </a:r>
            <a:r>
              <a:rPr sz="2100" spc="-67" baseline="1984" dirty="0">
                <a:latin typeface="Cambria Math"/>
                <a:cs typeface="Cambria Math"/>
              </a:rPr>
              <a:t> </a:t>
            </a:r>
            <a:r>
              <a:rPr sz="2100" spc="-15" baseline="1984" dirty="0">
                <a:latin typeface="Cambria Math"/>
                <a:cs typeface="Cambria Math"/>
              </a:rPr>
              <a:t>−</a:t>
            </a:r>
            <a:r>
              <a:rPr sz="2100" baseline="1984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4	for x </a:t>
            </a:r>
            <a:r>
              <a:rPr sz="2100" spc="-15" baseline="1984" dirty="0">
                <a:latin typeface="Cambria Math"/>
                <a:cs typeface="Cambria Math"/>
              </a:rPr>
              <a:t>&gt; </a:t>
            </a:r>
            <a:r>
              <a:rPr sz="2100" spc="-7" baseline="1984" dirty="0">
                <a:latin typeface="Cambria Math"/>
                <a:cs typeface="Cambria Math"/>
              </a:rPr>
              <a:t>4 right</a:t>
            </a:r>
            <a:r>
              <a:rPr sz="2100" spc="157" baseline="1984" dirty="0">
                <a:latin typeface="Cambria Math"/>
                <a:cs typeface="Cambria Math"/>
              </a:rPr>
              <a:t> </a:t>
            </a:r>
            <a:r>
              <a:rPr sz="2100" spc="-15" baseline="1984" dirty="0">
                <a:latin typeface="Cambria Math"/>
                <a:cs typeface="Cambria Math"/>
              </a:rPr>
              <a:t>side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3482085" y="2247010"/>
            <a:ext cx="448945" cy="0"/>
          </a:xfrm>
          <a:custGeom>
            <a:avLst/>
            <a:gdLst/>
            <a:ahLst/>
            <a:cxnLst/>
            <a:rect l="l" t="t" r="r" b="b"/>
            <a:pathLst>
              <a:path w="448945">
                <a:moveTo>
                  <a:pt x="0" y="0"/>
                </a:moveTo>
                <a:lnTo>
                  <a:pt x="4483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280915" y="2247010"/>
            <a:ext cx="448945" cy="0"/>
          </a:xfrm>
          <a:custGeom>
            <a:avLst/>
            <a:gdLst/>
            <a:ahLst/>
            <a:cxnLst/>
            <a:rect l="l" t="t" r="r" b="b"/>
            <a:pathLst>
              <a:path w="448945">
                <a:moveTo>
                  <a:pt x="0" y="0"/>
                </a:moveTo>
                <a:lnTo>
                  <a:pt x="4483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2085213" y="2212974"/>
            <a:ext cx="299466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7305">
              <a:lnSpc>
                <a:spcPts val="147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5" dirty="0">
                <a:latin typeface="Cambria Math"/>
                <a:cs typeface="Cambria Math"/>
              </a:rPr>
              <a:t>f</a:t>
            </a:r>
            <a:r>
              <a:rPr sz="2100" spc="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x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lim 𝑥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4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4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4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4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𝟎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990"/>
              </a:lnSpc>
              <a:tabLst>
                <a:tab pos="905510" algn="l"/>
              </a:tabLst>
            </a:pPr>
            <a:r>
              <a:rPr sz="1000" spc="30" dirty="0">
                <a:latin typeface="Cambria Math"/>
                <a:cs typeface="Cambria Math"/>
              </a:rPr>
              <a:t>x→4</a:t>
            </a:r>
            <a:r>
              <a:rPr sz="1200" spc="44" baseline="20833" dirty="0">
                <a:latin typeface="Cambria Math"/>
                <a:cs typeface="Cambria Math"/>
              </a:rPr>
              <a:t>+	</a:t>
            </a:r>
            <a:r>
              <a:rPr sz="1000" spc="25" dirty="0">
                <a:latin typeface="Cambria Math"/>
                <a:cs typeface="Cambria Math"/>
              </a:rPr>
              <a:t>x→4</a:t>
            </a:r>
            <a:r>
              <a:rPr sz="1200" spc="37" baseline="20833" dirty="0">
                <a:latin typeface="Cambria Math"/>
                <a:cs typeface="Cambria Math"/>
              </a:rPr>
              <a:t>+</a:t>
            </a:r>
            <a:endParaRPr sz="1200" baseline="20833">
              <a:latin typeface="Cambria Math"/>
              <a:cs typeface="Cambria Math"/>
            </a:endParaRPr>
          </a:p>
          <a:p>
            <a:pPr marL="43180">
              <a:lnSpc>
                <a:spcPct val="100000"/>
              </a:lnSpc>
              <a:spcBef>
                <a:spcPts val="1140"/>
              </a:spcBef>
              <a:tabLst>
                <a:tab pos="1506220" algn="l"/>
              </a:tabLst>
            </a:pPr>
            <a:r>
              <a:rPr sz="1400" spc="5" dirty="0">
                <a:latin typeface="Cambria Math"/>
                <a:cs typeface="Cambria Math"/>
              </a:rPr>
              <a:t>f</a:t>
            </a:r>
            <a:r>
              <a:rPr sz="2100" spc="7" baseline="1984" dirty="0">
                <a:latin typeface="Cambria Math"/>
                <a:cs typeface="Cambria Math"/>
              </a:rPr>
              <a:t>  </a:t>
            </a:r>
            <a:r>
              <a:rPr sz="1400" spc="-10" dirty="0">
                <a:latin typeface="Cambria Math"/>
                <a:cs typeface="Cambria Math"/>
              </a:rPr>
              <a:t>x</a:t>
            </a:r>
            <a:r>
              <a:rPr sz="2100" spc="-15" baseline="1984" dirty="0">
                <a:latin typeface="Cambria Math"/>
                <a:cs typeface="Cambria Math"/>
              </a:rPr>
              <a:t>  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8</a:t>
            </a:r>
            <a:r>
              <a:rPr sz="1400" spc="14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2𝑥	</a:t>
            </a:r>
            <a:r>
              <a:rPr sz="1400" spc="-5" dirty="0">
                <a:latin typeface="Cambria Math"/>
                <a:cs typeface="Cambria Math"/>
              </a:rPr>
              <a:t>for x </a:t>
            </a:r>
            <a:r>
              <a:rPr sz="1400" spc="-10" dirty="0">
                <a:latin typeface="Cambria Math"/>
                <a:cs typeface="Cambria Math"/>
              </a:rPr>
              <a:t>&lt; </a:t>
            </a:r>
            <a:r>
              <a:rPr sz="1400" spc="-5" dirty="0">
                <a:latin typeface="Cambria Math"/>
                <a:cs typeface="Cambria Math"/>
              </a:rPr>
              <a:t>4 left</a:t>
            </a:r>
            <a:r>
              <a:rPr sz="1400" spc="12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side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088260" y="3243452"/>
            <a:ext cx="35369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40" dirty="0">
                <a:latin typeface="Cambria Math"/>
                <a:cs typeface="Cambria Math"/>
              </a:rPr>
              <a:t>4</a:t>
            </a:r>
            <a:r>
              <a:rPr sz="1200" spc="-15" baseline="20833" dirty="0">
                <a:latin typeface="Cambria Math"/>
                <a:cs typeface="Cambria Math"/>
              </a:rPr>
              <a:t>−</a:t>
            </a:r>
            <a:endParaRPr sz="1200" baseline="20833">
              <a:latin typeface="Cambria Math"/>
              <a:cs typeface="Cambria Math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4223003" y="3118992"/>
            <a:ext cx="448945" cy="0"/>
          </a:xfrm>
          <a:custGeom>
            <a:avLst/>
            <a:gdLst/>
            <a:ahLst/>
            <a:cxnLst/>
            <a:rect l="l" t="t" r="r" b="b"/>
            <a:pathLst>
              <a:path w="448945">
                <a:moveTo>
                  <a:pt x="0" y="0"/>
                </a:moveTo>
                <a:lnTo>
                  <a:pt x="4483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2130932" y="3084956"/>
            <a:ext cx="289052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5" dirty="0">
                <a:latin typeface="Cambria Math"/>
                <a:cs typeface="Cambria Math"/>
              </a:rPr>
              <a:t>f</a:t>
            </a:r>
            <a:r>
              <a:rPr sz="2100" spc="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x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lim 8 </a:t>
            </a:r>
            <a:r>
              <a:rPr sz="1400" spc="-10" dirty="0">
                <a:latin typeface="Cambria Math"/>
                <a:cs typeface="Cambria Math"/>
              </a:rPr>
              <a:t>− 2𝑥 = </a:t>
            </a:r>
            <a:r>
              <a:rPr sz="1400" spc="-5" dirty="0">
                <a:latin typeface="Cambria Math"/>
                <a:cs typeface="Cambria Math"/>
              </a:rPr>
              <a:t>4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4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1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𝟎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197989" y="3648836"/>
            <a:ext cx="352425" cy="361950"/>
          </a:xfrm>
          <a:prstGeom prst="rect">
            <a:avLst/>
          </a:prstGeom>
        </p:spPr>
        <p:txBody>
          <a:bodyPr vert="horz" wrap="square" lIns="0" tIns="2927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305"/>
              </a:spcBef>
            </a:pPr>
            <a:r>
              <a:rPr sz="2200" spc="430" dirty="0">
                <a:latin typeface="Cambria Math"/>
                <a:cs typeface="Cambria Math"/>
              </a:rPr>
              <a:t>  </a:t>
            </a:r>
            <a:r>
              <a:rPr sz="2200" spc="-229" dirty="0">
                <a:latin typeface="Cambria Math"/>
                <a:cs typeface="Cambria Math"/>
              </a:rPr>
              <a:t> </a:t>
            </a:r>
            <a:r>
              <a:rPr sz="2200" spc="430" dirty="0">
                <a:latin typeface="Cambria Math"/>
                <a:cs typeface="Cambria Math"/>
              </a:rPr>
              <a:t> </a:t>
            </a:r>
            <a:endParaRPr sz="220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76452" y="3657980"/>
            <a:ext cx="208153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936114" algn="l"/>
              </a:tabLst>
            </a:pPr>
            <a:r>
              <a:rPr sz="2200" spc="10" dirty="0">
                <a:latin typeface="Wingdings"/>
                <a:cs typeface="Wingdings"/>
              </a:rPr>
              <a:t></a:t>
            </a:r>
            <a:r>
              <a:rPr sz="1400" spc="-5" dirty="0">
                <a:latin typeface="Segoe Print"/>
                <a:cs typeface="Segoe Print"/>
              </a:rPr>
              <a:t>E</a:t>
            </a:r>
            <a:r>
              <a:rPr sz="1400" spc="-15" dirty="0">
                <a:latin typeface="Segoe Print"/>
                <a:cs typeface="Segoe Print"/>
              </a:rPr>
              <a:t>x</a:t>
            </a:r>
            <a:r>
              <a:rPr sz="1400" spc="-5" dirty="0">
                <a:latin typeface="Segoe Print"/>
                <a:cs typeface="Segoe Print"/>
              </a:rPr>
              <a:t>am</a:t>
            </a:r>
            <a:r>
              <a:rPr sz="1400" spc="-25" dirty="0">
                <a:latin typeface="Segoe Print"/>
                <a:cs typeface="Segoe Print"/>
              </a:rPr>
              <a:t>p</a:t>
            </a:r>
            <a:r>
              <a:rPr sz="1400" dirty="0">
                <a:latin typeface="Segoe Print"/>
                <a:cs typeface="Segoe Print"/>
              </a:rPr>
              <a:t>l</a:t>
            </a:r>
            <a:r>
              <a:rPr sz="1400" spc="-5" dirty="0">
                <a:latin typeface="Segoe Print"/>
                <a:cs typeface="Segoe Print"/>
              </a:rPr>
              <a:t>e</a:t>
            </a:r>
            <a:r>
              <a:rPr sz="1400" spc="-245" dirty="0">
                <a:latin typeface="Segoe Print"/>
                <a:cs typeface="Segoe Print"/>
              </a:rPr>
              <a:t> </a:t>
            </a:r>
            <a:r>
              <a:rPr sz="1400" spc="-20" dirty="0">
                <a:latin typeface="Segoe Print"/>
                <a:cs typeface="Segoe Print"/>
              </a:rPr>
              <a:t>5</a:t>
            </a:r>
            <a:r>
              <a:rPr sz="1400" spc="-5" dirty="0">
                <a:latin typeface="Segoe Print"/>
                <a:cs typeface="Segoe Print"/>
              </a:rPr>
              <a:t>:</a:t>
            </a:r>
            <a:r>
              <a:rPr sz="1400" spc="-210" dirty="0">
                <a:latin typeface="Segoe Print"/>
                <a:cs typeface="Segoe Print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i</a:t>
            </a:r>
            <a:r>
              <a:rPr sz="1400" spc="-5" dirty="0">
                <a:latin typeface="Cambria Math"/>
                <a:cs typeface="Cambria Math"/>
              </a:rPr>
              <a:t>f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𝑓</a:t>
            </a:r>
            <a:r>
              <a:rPr sz="1400" dirty="0">
                <a:latin typeface="Cambria Math"/>
                <a:cs typeface="Cambria Math"/>
              </a:rPr>
              <a:t>  </a:t>
            </a:r>
            <a:r>
              <a:rPr sz="1400" spc="-1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𝑥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10" dirty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939033" y="3221745"/>
            <a:ext cx="654050" cy="584835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55244">
              <a:lnSpc>
                <a:spcPct val="100000"/>
              </a:lnSpc>
              <a:spcBef>
                <a:spcPts val="275"/>
              </a:spcBef>
            </a:pPr>
            <a:r>
              <a:rPr sz="1000" spc="25" dirty="0">
                <a:latin typeface="Cambria Math"/>
                <a:cs typeface="Cambria Math"/>
              </a:rPr>
              <a:t>x→4</a:t>
            </a:r>
            <a:r>
              <a:rPr sz="1200" spc="37" baseline="20833" dirty="0">
                <a:latin typeface="Cambria Math"/>
                <a:cs typeface="Cambria Math"/>
              </a:rPr>
              <a:t>−</a:t>
            </a:r>
            <a:endParaRPr sz="1200" baseline="20833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300" spc="307" baseline="1262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3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</a:t>
            </a:r>
            <a:r>
              <a:rPr sz="3300" spc="315" baseline="1262" dirty="0">
                <a:latin typeface="Cambria Math"/>
                <a:cs typeface="Cambria Math"/>
              </a:rPr>
              <a:t> </a:t>
            </a:r>
            <a:endParaRPr sz="3300" baseline="1262">
              <a:latin typeface="Cambria Math"/>
              <a:cs typeface="Cambria Math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811017" y="3950969"/>
            <a:ext cx="90995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dirty="0">
                <a:latin typeface="Cambria Math"/>
                <a:cs typeface="Cambria Math"/>
              </a:rPr>
              <a:t>𝑥</a:t>
            </a:r>
            <a:r>
              <a:rPr sz="1500" baseline="36111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6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2823717" y="3871848"/>
            <a:ext cx="884555" cy="0"/>
          </a:xfrm>
          <a:custGeom>
            <a:avLst/>
            <a:gdLst/>
            <a:ahLst/>
            <a:cxnLst/>
            <a:rect l="l" t="t" r="r" b="b"/>
            <a:pathLst>
              <a:path w="884554">
                <a:moveTo>
                  <a:pt x="0" y="0"/>
                </a:moveTo>
                <a:lnTo>
                  <a:pt x="884224" y="0"/>
                </a:lnTo>
              </a:path>
            </a:pathLst>
          </a:custGeom>
          <a:ln w="18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3820159" y="3761612"/>
            <a:ext cx="215455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, </a:t>
            </a:r>
            <a:r>
              <a:rPr sz="1400" spc="-10" dirty="0">
                <a:latin typeface="Cambria Math"/>
                <a:cs typeface="Cambria Math"/>
              </a:rPr>
              <a:t>determine </a:t>
            </a:r>
            <a:r>
              <a:rPr sz="1400" spc="-5" dirty="0">
                <a:latin typeface="Cambria Math"/>
                <a:cs typeface="Cambria Math"/>
              </a:rPr>
              <a:t>the </a:t>
            </a:r>
            <a:r>
              <a:rPr sz="1400" spc="-10" dirty="0">
                <a:latin typeface="Cambria Math"/>
                <a:cs typeface="Cambria Math"/>
              </a:rPr>
              <a:t>following:</a:t>
            </a:r>
            <a:r>
              <a:rPr sz="1400" spc="14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2088769" y="4289805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088769" y="4448301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094865" y="4283709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247265" y="4283709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2390013" y="4380738"/>
            <a:ext cx="35687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5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15" dirty="0">
                <a:latin typeface="Cambria Math"/>
                <a:cs typeface="Cambria Math"/>
              </a:rPr>
              <a:t>2</a:t>
            </a:r>
            <a:r>
              <a:rPr sz="1200" spc="-15" baseline="20833" dirty="0">
                <a:latin typeface="Cambria Math"/>
                <a:cs typeface="Cambria Math"/>
              </a:rPr>
              <a:t>+</a:t>
            </a:r>
            <a:endParaRPr sz="1200" baseline="20833">
              <a:latin typeface="Cambria Math"/>
              <a:cs typeface="Cambria Math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112645" y="4222241"/>
            <a:ext cx="154305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26390" algn="l"/>
                <a:tab pos="1433195" algn="l"/>
              </a:tabLst>
            </a:pPr>
            <a:r>
              <a:rPr sz="1400" spc="-5" dirty="0">
                <a:latin typeface="Cambria Math"/>
                <a:cs typeface="Cambria Math"/>
              </a:rPr>
              <a:t>a	𝑙</a:t>
            </a:r>
            <a:r>
              <a:rPr sz="1400" spc="-10" dirty="0">
                <a:latin typeface="Cambria Math"/>
                <a:cs typeface="Cambria Math"/>
              </a:rPr>
              <a:t>𝑖𝑚</a:t>
            </a:r>
            <a:r>
              <a:rPr sz="1400" dirty="0">
                <a:latin typeface="Cambria Math"/>
                <a:cs typeface="Cambria Math"/>
              </a:rPr>
              <a:t> </a:t>
            </a:r>
            <a:r>
              <a:rPr sz="1400" spc="-60" dirty="0">
                <a:latin typeface="Cambria Math"/>
                <a:cs typeface="Cambria Math"/>
              </a:rPr>
              <a:t> </a:t>
            </a:r>
            <a:r>
              <a:rPr sz="1400" spc="40" dirty="0">
                <a:latin typeface="Cambria Math"/>
                <a:cs typeface="Cambria Math"/>
              </a:rPr>
              <a:t>𝑓</a:t>
            </a: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40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r>
              <a:rPr sz="2100" baseline="1984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b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503421" y="4250181"/>
            <a:ext cx="180340" cy="0"/>
          </a:xfrm>
          <a:custGeom>
            <a:avLst/>
            <a:gdLst/>
            <a:ahLst/>
            <a:cxnLst/>
            <a:rect l="l" t="t" r="r" b="b"/>
            <a:pathLst>
              <a:path w="180339">
                <a:moveTo>
                  <a:pt x="0" y="0"/>
                </a:moveTo>
                <a:lnTo>
                  <a:pt x="1801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503421" y="4448301"/>
            <a:ext cx="180340" cy="0"/>
          </a:xfrm>
          <a:custGeom>
            <a:avLst/>
            <a:gdLst/>
            <a:ahLst/>
            <a:cxnLst/>
            <a:rect l="l" t="t" r="r" b="b"/>
            <a:pathLst>
              <a:path w="180339">
                <a:moveTo>
                  <a:pt x="0" y="0"/>
                </a:moveTo>
                <a:lnTo>
                  <a:pt x="1801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509517" y="4244085"/>
            <a:ext cx="0" cy="210820"/>
          </a:xfrm>
          <a:custGeom>
            <a:avLst/>
            <a:gdLst/>
            <a:ahLst/>
            <a:cxnLst/>
            <a:rect l="l" t="t" r="r" b="b"/>
            <a:pathLst>
              <a:path h="210820">
                <a:moveTo>
                  <a:pt x="0" y="0"/>
                </a:moveTo>
                <a:lnTo>
                  <a:pt x="0" y="21031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677411" y="4244085"/>
            <a:ext cx="0" cy="210820"/>
          </a:xfrm>
          <a:custGeom>
            <a:avLst/>
            <a:gdLst/>
            <a:ahLst/>
            <a:cxnLst/>
            <a:rect l="l" t="t" r="r" b="b"/>
            <a:pathLst>
              <a:path h="210820">
                <a:moveTo>
                  <a:pt x="0" y="0"/>
                </a:moveTo>
                <a:lnTo>
                  <a:pt x="0" y="210312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698746" y="4289805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698746" y="4448301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704841" y="4283709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854194" y="4283709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3780535" y="4222241"/>
            <a:ext cx="1806575" cy="3378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8895">
              <a:lnSpc>
                <a:spcPts val="1470"/>
              </a:lnSpc>
              <a:spcBef>
                <a:spcPts val="90"/>
              </a:spcBef>
              <a:tabLst>
                <a:tab pos="960755" algn="l"/>
              </a:tabLst>
            </a:pPr>
            <a:r>
              <a:rPr sz="1400" spc="-5" dirty="0">
                <a:latin typeface="Cambria Math"/>
                <a:cs typeface="Cambria Math"/>
              </a:rPr>
              <a:t>𝑙𝑖𝑚</a:t>
            </a:r>
            <a:r>
              <a:rPr sz="1400" spc="250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c 𝑙𝑖𝑚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15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  <a:p>
            <a:pPr marL="12700">
              <a:lnSpc>
                <a:spcPts val="990"/>
              </a:lnSpc>
              <a:tabLst>
                <a:tab pos="1149350" algn="l"/>
              </a:tabLst>
            </a:pPr>
            <a:r>
              <a:rPr sz="1000" spc="25" dirty="0">
                <a:latin typeface="Cambria Math"/>
                <a:cs typeface="Cambria Math"/>
              </a:rPr>
              <a:t>𝑥→2</a:t>
            </a:r>
            <a:r>
              <a:rPr sz="1200" spc="37" baseline="20833" dirty="0">
                <a:latin typeface="Cambria Math"/>
                <a:cs typeface="Cambria Math"/>
              </a:rPr>
              <a:t>−	</a:t>
            </a:r>
            <a:r>
              <a:rPr sz="1000" spc="30" dirty="0">
                <a:latin typeface="Cambria Math"/>
                <a:cs typeface="Cambria Math"/>
              </a:rPr>
              <a:t>𝑥→2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689152" y="4859781"/>
            <a:ext cx="170815" cy="0"/>
          </a:xfrm>
          <a:custGeom>
            <a:avLst/>
            <a:gdLst/>
            <a:ahLst/>
            <a:cxnLst/>
            <a:rect l="l" t="t" r="r" b="b"/>
            <a:pathLst>
              <a:path w="170815">
                <a:moveTo>
                  <a:pt x="0" y="0"/>
                </a:moveTo>
                <a:lnTo>
                  <a:pt x="1706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89152" y="5018277"/>
            <a:ext cx="170815" cy="0"/>
          </a:xfrm>
          <a:custGeom>
            <a:avLst/>
            <a:gdLst/>
            <a:ahLst/>
            <a:cxnLst/>
            <a:rect l="l" t="t" r="r" b="b"/>
            <a:pathLst>
              <a:path w="170815">
                <a:moveTo>
                  <a:pt x="0" y="0"/>
                </a:moveTo>
                <a:lnTo>
                  <a:pt x="17068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695248" y="4853685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53744" y="4853685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993444" y="4950714"/>
            <a:ext cx="36004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20" dirty="0">
                <a:latin typeface="Cambria Math"/>
                <a:cs typeface="Cambria Math"/>
              </a:rPr>
              <a:t>2</a:t>
            </a:r>
            <a:r>
              <a:rPr sz="1200" spc="-15" baseline="20833" dirty="0">
                <a:latin typeface="Cambria Math"/>
                <a:cs typeface="Cambria Math"/>
              </a:rPr>
              <a:t>+</a:t>
            </a:r>
            <a:endParaRPr sz="1200" baseline="20833">
              <a:latin typeface="Cambria Math"/>
              <a:cs typeface="Cambria Math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719124" y="4792217"/>
            <a:ext cx="15417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32105" algn="l"/>
              </a:tabLst>
            </a:pPr>
            <a:r>
              <a:rPr sz="1400" spc="-5" dirty="0">
                <a:latin typeface="Cambria Math"/>
                <a:cs typeface="Cambria Math"/>
              </a:rPr>
              <a:t>a	lim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5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2326513" y="4929885"/>
            <a:ext cx="808355" cy="0"/>
          </a:xfrm>
          <a:custGeom>
            <a:avLst/>
            <a:gdLst/>
            <a:ahLst/>
            <a:cxnLst/>
            <a:rect l="l" t="t" r="r" b="b"/>
            <a:pathLst>
              <a:path w="808355">
                <a:moveTo>
                  <a:pt x="0" y="0"/>
                </a:moveTo>
                <a:lnTo>
                  <a:pt x="8080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2511932" y="4655057"/>
            <a:ext cx="200215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573530" algn="l"/>
              </a:tabLst>
            </a:pPr>
            <a:r>
              <a:rPr sz="1400" spc="-5" dirty="0">
                <a:latin typeface="Cambria Math"/>
                <a:cs typeface="Cambria Math"/>
              </a:rPr>
              <a:t>𝑥</a:t>
            </a:r>
            <a:r>
              <a:rPr sz="1400" spc="5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	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3735323" y="4929885"/>
            <a:ext cx="1116330" cy="0"/>
          </a:xfrm>
          <a:custGeom>
            <a:avLst/>
            <a:gdLst/>
            <a:ahLst/>
            <a:cxnLst/>
            <a:rect l="l" t="t" r="r" b="b"/>
            <a:pathLst>
              <a:path w="1116329">
                <a:moveTo>
                  <a:pt x="0" y="0"/>
                </a:moveTo>
                <a:lnTo>
                  <a:pt x="111587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3173729" y="4792217"/>
            <a:ext cx="22155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729105" algn="l"/>
              </a:tabLst>
            </a:pP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12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	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7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5455030" y="4929885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>
                <a:moveTo>
                  <a:pt x="0" y="0"/>
                </a:moveTo>
                <a:lnTo>
                  <a:pt x="41147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5597778" y="4655057"/>
            <a:ext cx="6083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14325" algn="l"/>
              </a:tabLst>
            </a:pPr>
            <a:r>
              <a:rPr sz="1400" spc="-5" dirty="0">
                <a:latin typeface="Cambria Math"/>
                <a:cs typeface="Cambria Math"/>
              </a:rPr>
              <a:t>1	</a:t>
            </a:r>
            <a:r>
              <a:rPr sz="2100" spc="-15" baseline="-43650" dirty="0">
                <a:latin typeface="Cambria Math"/>
                <a:cs typeface="Cambria Math"/>
              </a:rPr>
              <a:t>=</a:t>
            </a:r>
            <a:r>
              <a:rPr sz="2100" spc="15" baseline="-4365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944751" y="4911343"/>
            <a:ext cx="426148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421130" algn="l"/>
                <a:tab pos="3140710" algn="l"/>
                <a:tab pos="4150360" algn="l"/>
              </a:tabLst>
            </a:pPr>
            <a:r>
              <a:rPr sz="1500" spc="135" baseline="2777" dirty="0">
                <a:latin typeface="Cambria Math"/>
                <a:cs typeface="Cambria Math"/>
              </a:rPr>
              <a:t>𝑥</a:t>
            </a:r>
            <a:r>
              <a:rPr sz="1500" baseline="2777" dirty="0">
                <a:latin typeface="Cambria Math"/>
                <a:cs typeface="Cambria Math"/>
              </a:rPr>
              <a:t>→</a:t>
            </a:r>
            <a:r>
              <a:rPr sz="1500" spc="22" baseline="2777" dirty="0">
                <a:latin typeface="Cambria Math"/>
                <a:cs typeface="Cambria Math"/>
              </a:rPr>
              <a:t>2</a:t>
            </a:r>
            <a:r>
              <a:rPr sz="1200" spc="-15" baseline="27777" dirty="0">
                <a:latin typeface="Cambria Math"/>
                <a:cs typeface="Cambria Math"/>
              </a:rPr>
              <a:t>+</a:t>
            </a:r>
            <a:r>
              <a:rPr sz="1200" baseline="27777" dirty="0">
                <a:latin typeface="Cambria Math"/>
                <a:cs typeface="Cambria Math"/>
              </a:rPr>
              <a:t> </a:t>
            </a:r>
            <a:r>
              <a:rPr sz="1200" spc="-120" baseline="27777" dirty="0">
                <a:latin typeface="Cambria Math"/>
                <a:cs typeface="Cambria Math"/>
              </a:rPr>
              <a:t> </a:t>
            </a:r>
            <a:r>
              <a:rPr sz="1400" spc="65" dirty="0">
                <a:latin typeface="Cambria Math"/>
                <a:cs typeface="Cambria Math"/>
              </a:rPr>
              <a:t>𝑥</a:t>
            </a:r>
            <a:r>
              <a:rPr sz="1500" baseline="25000" dirty="0">
                <a:latin typeface="Cambria Math"/>
                <a:cs typeface="Cambria Math"/>
              </a:rPr>
              <a:t>2 </a:t>
            </a:r>
            <a:r>
              <a:rPr sz="1500" spc="-60" baseline="2500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𝑥</a:t>
            </a:r>
            <a:r>
              <a:rPr sz="1400" spc="5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 6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500" spc="135" baseline="2777" dirty="0">
                <a:latin typeface="Cambria Math"/>
                <a:cs typeface="Cambria Math"/>
              </a:rPr>
              <a:t>𝑥</a:t>
            </a:r>
            <a:r>
              <a:rPr sz="1500" baseline="2777" dirty="0">
                <a:latin typeface="Cambria Math"/>
                <a:cs typeface="Cambria Math"/>
              </a:rPr>
              <a:t>→</a:t>
            </a:r>
            <a:r>
              <a:rPr sz="1500" spc="22" baseline="2777" dirty="0">
                <a:latin typeface="Cambria Math"/>
                <a:cs typeface="Cambria Math"/>
              </a:rPr>
              <a:t>2</a:t>
            </a:r>
            <a:r>
              <a:rPr sz="1200" spc="-15" baseline="27777" dirty="0">
                <a:latin typeface="Cambria Math"/>
                <a:cs typeface="Cambria Math"/>
              </a:rPr>
              <a:t>+</a:t>
            </a:r>
            <a:r>
              <a:rPr sz="1200" baseline="27777" dirty="0">
                <a:latin typeface="Cambria Math"/>
                <a:cs typeface="Cambria Math"/>
              </a:rPr>
              <a:t> </a:t>
            </a:r>
            <a:r>
              <a:rPr sz="1200" spc="-120" baseline="27777" dirty="0">
                <a:latin typeface="Cambria Math"/>
                <a:cs typeface="Cambria Math"/>
              </a:rPr>
              <a:t> </a:t>
            </a: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𝑥</a:t>
            </a:r>
            <a:r>
              <a:rPr sz="1400" spc="5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</a:t>
            </a:r>
            <a:r>
              <a:rPr sz="2100" spc="427" baseline="1984" dirty="0">
                <a:latin typeface="Cambria Math"/>
                <a:cs typeface="Cambria Math"/>
              </a:rPr>
              <a:t> </a:t>
            </a: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𝑥</a:t>
            </a:r>
            <a:r>
              <a:rPr sz="1400" spc="3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r>
              <a:rPr sz="2100" baseline="1984" dirty="0">
                <a:latin typeface="Cambria Math"/>
                <a:cs typeface="Cambria Math"/>
              </a:rPr>
              <a:t>	</a:t>
            </a:r>
            <a:r>
              <a:rPr sz="1500" spc="97" baseline="2777" dirty="0">
                <a:latin typeface="Cambria Math"/>
                <a:cs typeface="Cambria Math"/>
              </a:rPr>
              <a:t>𝑥</a:t>
            </a:r>
            <a:r>
              <a:rPr sz="1500" baseline="2777" dirty="0">
                <a:latin typeface="Cambria Math"/>
                <a:cs typeface="Cambria Math"/>
              </a:rPr>
              <a:t>→</a:t>
            </a:r>
            <a:r>
              <a:rPr sz="1500" spc="22" baseline="2777" dirty="0">
                <a:latin typeface="Cambria Math"/>
                <a:cs typeface="Cambria Math"/>
              </a:rPr>
              <a:t>2</a:t>
            </a:r>
            <a:r>
              <a:rPr sz="1200" spc="-15" baseline="27777" dirty="0">
                <a:latin typeface="Cambria Math"/>
                <a:cs typeface="Cambria Math"/>
              </a:rPr>
              <a:t>+</a:t>
            </a:r>
            <a:r>
              <a:rPr sz="1200" baseline="27777" dirty="0">
                <a:latin typeface="Cambria Math"/>
                <a:cs typeface="Cambria Math"/>
              </a:rPr>
              <a:t> </a:t>
            </a:r>
            <a:r>
              <a:rPr sz="1200" spc="-89" baseline="27777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𝑥</a:t>
            </a:r>
            <a:r>
              <a:rPr sz="1400" spc="3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6095365" y="4929885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689152" y="5445251"/>
            <a:ext cx="180340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7983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689152" y="5643371"/>
            <a:ext cx="180340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7983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695248" y="5439155"/>
            <a:ext cx="0" cy="210820"/>
          </a:xfrm>
          <a:custGeom>
            <a:avLst/>
            <a:gdLst/>
            <a:ahLst/>
            <a:cxnLst/>
            <a:rect l="l" t="t" r="r" b="b"/>
            <a:pathLst>
              <a:path h="210820">
                <a:moveTo>
                  <a:pt x="0" y="0"/>
                </a:moveTo>
                <a:lnTo>
                  <a:pt x="0" y="21031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862888" y="5439155"/>
            <a:ext cx="0" cy="210820"/>
          </a:xfrm>
          <a:custGeom>
            <a:avLst/>
            <a:gdLst/>
            <a:ahLst/>
            <a:cxnLst/>
            <a:rect l="l" t="t" r="r" b="b"/>
            <a:pathLst>
              <a:path h="210820">
                <a:moveTo>
                  <a:pt x="0" y="0"/>
                </a:moveTo>
                <a:lnTo>
                  <a:pt x="0" y="21031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 txBox="1"/>
          <p:nvPr/>
        </p:nvSpPr>
        <p:spPr>
          <a:xfrm>
            <a:off x="966012" y="5575808"/>
            <a:ext cx="36004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20" dirty="0">
                <a:latin typeface="Cambria Math"/>
                <a:cs typeface="Cambria Math"/>
              </a:rPr>
              <a:t>2</a:t>
            </a:r>
            <a:r>
              <a:rPr sz="1200" spc="-15" baseline="20833" dirty="0">
                <a:latin typeface="Cambria Math"/>
                <a:cs typeface="Cambria Math"/>
              </a:rPr>
              <a:t>−</a:t>
            </a:r>
            <a:endParaRPr sz="1200" baseline="20833">
              <a:latin typeface="Cambria Math"/>
              <a:cs typeface="Cambria Math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719124" y="5417311"/>
            <a:ext cx="15144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04800" algn="l"/>
              </a:tabLst>
            </a:pPr>
            <a:r>
              <a:rPr sz="1400" spc="-5" dirty="0">
                <a:latin typeface="Cambria Math"/>
                <a:cs typeface="Cambria Math"/>
              </a:rPr>
              <a:t>b	lim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2299080" y="5554979"/>
            <a:ext cx="808355" cy="0"/>
          </a:xfrm>
          <a:custGeom>
            <a:avLst/>
            <a:gdLst/>
            <a:ahLst/>
            <a:cxnLst/>
            <a:rect l="l" t="t" r="r" b="b"/>
            <a:pathLst>
              <a:path w="808355">
                <a:moveTo>
                  <a:pt x="0" y="0"/>
                </a:moveTo>
                <a:lnTo>
                  <a:pt x="8080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 txBox="1"/>
          <p:nvPr/>
        </p:nvSpPr>
        <p:spPr>
          <a:xfrm>
            <a:off x="2344292" y="5280151"/>
            <a:ext cx="231902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616075" algn="l"/>
              </a:tabLst>
            </a:pPr>
            <a:r>
              <a:rPr sz="1400" spc="5" dirty="0">
                <a:latin typeface="Cambria Math"/>
                <a:cs typeface="Cambria Math"/>
              </a:rPr>
              <a:t>−</a:t>
            </a:r>
            <a:r>
              <a:rPr sz="2100" spc="7" baseline="1984" dirty="0">
                <a:latin typeface="Cambria Math"/>
                <a:cs typeface="Cambria Math"/>
              </a:rPr>
              <a:t> 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r>
              <a:rPr sz="140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</a:t>
            </a:r>
            <a:r>
              <a:rPr sz="2100" spc="-15" baseline="1984" dirty="0">
                <a:latin typeface="Cambria Math"/>
                <a:cs typeface="Cambria Math"/>
              </a:rPr>
              <a:t>	</a:t>
            </a:r>
            <a:r>
              <a:rPr sz="1400" spc="-20" dirty="0">
                <a:latin typeface="Cambria Math"/>
                <a:cs typeface="Cambria Math"/>
              </a:rPr>
              <a:t>−</a:t>
            </a:r>
            <a:r>
              <a:rPr sz="2100" spc="-3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1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3747515" y="5554979"/>
            <a:ext cx="1116330" cy="0"/>
          </a:xfrm>
          <a:custGeom>
            <a:avLst/>
            <a:gdLst/>
            <a:ahLst/>
            <a:cxnLst/>
            <a:rect l="l" t="t" r="r" b="b"/>
            <a:pathLst>
              <a:path w="1116329">
                <a:moveTo>
                  <a:pt x="0" y="0"/>
                </a:moveTo>
                <a:lnTo>
                  <a:pt x="111587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/>
          <p:nvPr/>
        </p:nvSpPr>
        <p:spPr>
          <a:xfrm>
            <a:off x="5539866" y="5280151"/>
            <a:ext cx="2578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5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5464175" y="5554979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>
                <a:moveTo>
                  <a:pt x="0" y="0"/>
                </a:moveTo>
                <a:lnTo>
                  <a:pt x="41147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 txBox="1"/>
          <p:nvPr/>
        </p:nvSpPr>
        <p:spPr>
          <a:xfrm>
            <a:off x="3182873" y="5417311"/>
            <a:ext cx="31972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729105" algn="l"/>
                <a:tab pos="2741295" algn="l"/>
              </a:tabLst>
            </a:pP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15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	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15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	</a:t>
            </a:r>
            <a:r>
              <a:rPr sz="1400" spc="-10" dirty="0">
                <a:latin typeface="Cambria Math"/>
                <a:cs typeface="Cambria Math"/>
              </a:rPr>
              <a:t>= −</a:t>
            </a:r>
            <a:r>
              <a:rPr sz="1400" spc="-60" dirty="0">
                <a:latin typeface="Cambria Math"/>
                <a:cs typeface="Cambria Math"/>
              </a:rPr>
              <a:t> </a:t>
            </a:r>
            <a:r>
              <a:rPr sz="2100" spc="-7" baseline="43650" dirty="0">
                <a:latin typeface="Cambria Math"/>
                <a:cs typeface="Cambria Math"/>
              </a:rPr>
              <a:t>1</a:t>
            </a:r>
            <a:endParaRPr sz="2100" baseline="43650">
              <a:latin typeface="Cambria Math"/>
              <a:cs typeface="Cambria Math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917319" y="5536183"/>
            <a:ext cx="44627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460500" algn="l"/>
                <a:tab pos="3177540" algn="l"/>
                <a:tab pos="4351655" algn="l"/>
              </a:tabLst>
            </a:pPr>
            <a:r>
              <a:rPr sz="1500" spc="135" baseline="2777" dirty="0">
                <a:latin typeface="Cambria Math"/>
                <a:cs typeface="Cambria Math"/>
              </a:rPr>
              <a:t>𝑥</a:t>
            </a:r>
            <a:r>
              <a:rPr sz="1500" baseline="2777" dirty="0">
                <a:latin typeface="Cambria Math"/>
                <a:cs typeface="Cambria Math"/>
              </a:rPr>
              <a:t>→</a:t>
            </a:r>
            <a:r>
              <a:rPr sz="1500" spc="22" baseline="2777" dirty="0">
                <a:latin typeface="Cambria Math"/>
                <a:cs typeface="Cambria Math"/>
              </a:rPr>
              <a:t>2</a:t>
            </a:r>
            <a:r>
              <a:rPr sz="1200" spc="-15" baseline="27777" dirty="0">
                <a:latin typeface="Cambria Math"/>
                <a:cs typeface="Cambria Math"/>
              </a:rPr>
              <a:t>−</a:t>
            </a:r>
            <a:r>
              <a:rPr sz="1200" baseline="27777" dirty="0">
                <a:latin typeface="Cambria Math"/>
                <a:cs typeface="Cambria Math"/>
              </a:rPr>
              <a:t> </a:t>
            </a:r>
            <a:r>
              <a:rPr sz="1200" spc="-120" baseline="27777" dirty="0">
                <a:latin typeface="Cambria Math"/>
                <a:cs typeface="Cambria Math"/>
              </a:rPr>
              <a:t> </a:t>
            </a:r>
            <a:r>
              <a:rPr sz="1400" spc="65" dirty="0">
                <a:latin typeface="Cambria Math"/>
                <a:cs typeface="Cambria Math"/>
              </a:rPr>
              <a:t>𝑥</a:t>
            </a:r>
            <a:r>
              <a:rPr sz="1500" baseline="25000" dirty="0">
                <a:latin typeface="Cambria Math"/>
                <a:cs typeface="Cambria Math"/>
              </a:rPr>
              <a:t>2 </a:t>
            </a:r>
            <a:r>
              <a:rPr sz="1500" spc="-60" baseline="2500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𝑥</a:t>
            </a:r>
            <a:r>
              <a:rPr sz="1400" spc="5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6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500" spc="135" baseline="2777" dirty="0">
                <a:latin typeface="Cambria Math"/>
                <a:cs typeface="Cambria Math"/>
              </a:rPr>
              <a:t>𝑥</a:t>
            </a:r>
            <a:r>
              <a:rPr sz="1500" baseline="2777" dirty="0">
                <a:latin typeface="Cambria Math"/>
                <a:cs typeface="Cambria Math"/>
              </a:rPr>
              <a:t>→</a:t>
            </a:r>
            <a:r>
              <a:rPr sz="1500" spc="22" baseline="2777" dirty="0">
                <a:latin typeface="Cambria Math"/>
                <a:cs typeface="Cambria Math"/>
              </a:rPr>
              <a:t>2</a:t>
            </a:r>
            <a:r>
              <a:rPr sz="1200" spc="-15" baseline="27777" dirty="0">
                <a:latin typeface="Cambria Math"/>
                <a:cs typeface="Cambria Math"/>
              </a:rPr>
              <a:t>−</a:t>
            </a:r>
            <a:r>
              <a:rPr sz="1200" baseline="27777" dirty="0">
                <a:latin typeface="Cambria Math"/>
                <a:cs typeface="Cambria Math"/>
              </a:rPr>
              <a:t> </a:t>
            </a:r>
            <a:r>
              <a:rPr sz="1200" spc="-120" baseline="27777" dirty="0">
                <a:latin typeface="Cambria Math"/>
                <a:cs typeface="Cambria Math"/>
              </a:rPr>
              <a:t> </a:t>
            </a: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𝑥</a:t>
            </a:r>
            <a:r>
              <a:rPr sz="1400" spc="5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</a:t>
            </a:r>
            <a:r>
              <a:rPr sz="2100" spc="427" baseline="1984" dirty="0">
                <a:latin typeface="Cambria Math"/>
                <a:cs typeface="Cambria Math"/>
              </a:rPr>
              <a:t> </a:t>
            </a: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𝑥</a:t>
            </a:r>
            <a:r>
              <a:rPr sz="1400" spc="5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r>
              <a:rPr sz="2100" baseline="1984" dirty="0">
                <a:latin typeface="Cambria Math"/>
                <a:cs typeface="Cambria Math"/>
              </a:rPr>
              <a:t>	</a:t>
            </a:r>
            <a:r>
              <a:rPr sz="1500" spc="135" baseline="2777" dirty="0">
                <a:latin typeface="Cambria Math"/>
                <a:cs typeface="Cambria Math"/>
              </a:rPr>
              <a:t>𝑥</a:t>
            </a:r>
            <a:r>
              <a:rPr sz="1500" baseline="2777" dirty="0">
                <a:latin typeface="Cambria Math"/>
                <a:cs typeface="Cambria Math"/>
              </a:rPr>
              <a:t>→</a:t>
            </a:r>
            <a:r>
              <a:rPr sz="1500" spc="22" baseline="2777" dirty="0">
                <a:latin typeface="Cambria Math"/>
                <a:cs typeface="Cambria Math"/>
              </a:rPr>
              <a:t>2</a:t>
            </a:r>
            <a:r>
              <a:rPr sz="1200" spc="-15" baseline="27777" dirty="0">
                <a:latin typeface="Cambria Math"/>
                <a:cs typeface="Cambria Math"/>
              </a:rPr>
              <a:t>−</a:t>
            </a:r>
            <a:r>
              <a:rPr sz="1200" baseline="27777" dirty="0">
                <a:latin typeface="Cambria Math"/>
                <a:cs typeface="Cambria Math"/>
              </a:rPr>
              <a:t> </a:t>
            </a:r>
            <a:r>
              <a:rPr sz="1200" spc="-120" baseline="27777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𝑥</a:t>
            </a:r>
            <a:r>
              <a:rPr sz="1400" spc="5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5" dirty="0">
                <a:latin typeface="Cambria Math"/>
                <a:cs typeface="Cambria Math"/>
              </a:rPr>
              <a:t> 3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6269101" y="5554979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89152" y="5987795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689152" y="6146291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695248" y="5981699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844600" y="5981699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 txBox="1"/>
          <p:nvPr/>
        </p:nvSpPr>
        <p:spPr>
          <a:xfrm>
            <a:off x="947724" y="6078727"/>
            <a:ext cx="27940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5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719124" y="5920231"/>
            <a:ext cx="216789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47015" algn="l"/>
              </a:tabLst>
            </a:pPr>
            <a:r>
              <a:rPr sz="1400" spc="-5" dirty="0">
                <a:latin typeface="Cambria Math"/>
                <a:cs typeface="Cambria Math"/>
              </a:rPr>
              <a:t>c	lim </a:t>
            </a:r>
            <a:r>
              <a:rPr sz="1400" spc="15" dirty="0">
                <a:latin typeface="Cambria Math"/>
                <a:cs typeface="Cambria Math"/>
              </a:rPr>
              <a:t>𝑓(𝑥) </a:t>
            </a:r>
            <a:r>
              <a:rPr sz="1400" spc="-10" dirty="0">
                <a:latin typeface="Cambria Math"/>
                <a:cs typeface="Cambria Math"/>
              </a:rPr>
              <a:t>= does not</a:t>
            </a:r>
            <a:r>
              <a:rPr sz="1400" spc="13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exist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692150" y="6401180"/>
            <a:ext cx="119380" cy="161290"/>
          </a:xfrm>
          <a:custGeom>
            <a:avLst/>
            <a:gdLst/>
            <a:ahLst/>
            <a:cxnLst/>
            <a:rect l="l" t="t" r="r" b="b"/>
            <a:pathLst>
              <a:path w="119379" h="161290">
                <a:moveTo>
                  <a:pt x="114102" y="17906"/>
                </a:moveTo>
                <a:lnTo>
                  <a:pt x="76771" y="17906"/>
                </a:lnTo>
                <a:lnTo>
                  <a:pt x="83845" y="20192"/>
                </a:lnTo>
                <a:lnTo>
                  <a:pt x="94754" y="30479"/>
                </a:lnTo>
                <a:lnTo>
                  <a:pt x="97523" y="37083"/>
                </a:lnTo>
                <a:lnTo>
                  <a:pt x="97523" y="45212"/>
                </a:lnTo>
                <a:lnTo>
                  <a:pt x="74191" y="90660"/>
                </a:lnTo>
                <a:lnTo>
                  <a:pt x="30227" y="131820"/>
                </a:lnTo>
                <a:lnTo>
                  <a:pt x="0" y="156972"/>
                </a:lnTo>
                <a:lnTo>
                  <a:pt x="0" y="161289"/>
                </a:lnTo>
                <a:lnTo>
                  <a:pt x="86677" y="161289"/>
                </a:lnTo>
                <a:lnTo>
                  <a:pt x="90283" y="153406"/>
                </a:lnTo>
                <a:lnTo>
                  <a:pt x="94477" y="144399"/>
                </a:lnTo>
                <a:lnTo>
                  <a:pt x="25209" y="144399"/>
                </a:lnTo>
                <a:lnTo>
                  <a:pt x="45133" y="127948"/>
                </a:lnTo>
                <a:lnTo>
                  <a:pt x="63042" y="112617"/>
                </a:lnTo>
                <a:lnTo>
                  <a:pt x="92417" y="84836"/>
                </a:lnTo>
                <a:lnTo>
                  <a:pt x="117906" y="48513"/>
                </a:lnTo>
                <a:lnTo>
                  <a:pt x="119227" y="42163"/>
                </a:lnTo>
                <a:lnTo>
                  <a:pt x="119227" y="35305"/>
                </a:lnTo>
                <a:lnTo>
                  <a:pt x="118502" y="28235"/>
                </a:lnTo>
                <a:lnTo>
                  <a:pt x="116349" y="21701"/>
                </a:lnTo>
                <a:lnTo>
                  <a:pt x="114102" y="17906"/>
                </a:lnTo>
                <a:close/>
              </a:path>
              <a:path w="119379" h="161290">
                <a:moveTo>
                  <a:pt x="101193" y="129920"/>
                </a:moveTo>
                <a:lnTo>
                  <a:pt x="96100" y="129920"/>
                </a:lnTo>
                <a:lnTo>
                  <a:pt x="94056" y="134365"/>
                </a:lnTo>
                <a:lnTo>
                  <a:pt x="90792" y="137794"/>
                </a:lnTo>
                <a:lnTo>
                  <a:pt x="86359" y="140462"/>
                </a:lnTo>
                <a:lnTo>
                  <a:pt x="81749" y="143128"/>
                </a:lnTo>
                <a:lnTo>
                  <a:pt x="75984" y="144399"/>
                </a:lnTo>
                <a:lnTo>
                  <a:pt x="94477" y="144399"/>
                </a:lnTo>
                <a:lnTo>
                  <a:pt x="101193" y="129920"/>
                </a:lnTo>
                <a:close/>
              </a:path>
              <a:path w="119379" h="161290">
                <a:moveTo>
                  <a:pt x="79971" y="0"/>
                </a:moveTo>
                <a:lnTo>
                  <a:pt x="41686" y="18383"/>
                </a:lnTo>
                <a:lnTo>
                  <a:pt x="33654" y="31750"/>
                </a:lnTo>
                <a:lnTo>
                  <a:pt x="38125" y="33654"/>
                </a:lnTo>
                <a:lnTo>
                  <a:pt x="44349" y="26693"/>
                </a:lnTo>
                <a:lnTo>
                  <a:pt x="51412" y="21780"/>
                </a:lnTo>
                <a:lnTo>
                  <a:pt x="59299" y="18867"/>
                </a:lnTo>
                <a:lnTo>
                  <a:pt x="67995" y="17906"/>
                </a:lnTo>
                <a:lnTo>
                  <a:pt x="114102" y="17906"/>
                </a:lnTo>
                <a:lnTo>
                  <a:pt x="112803" y="15714"/>
                </a:lnTo>
                <a:lnTo>
                  <a:pt x="107899" y="10287"/>
                </a:lnTo>
                <a:lnTo>
                  <a:pt x="101944" y="5786"/>
                </a:lnTo>
                <a:lnTo>
                  <a:pt x="95273" y="2571"/>
                </a:lnTo>
                <a:lnTo>
                  <a:pt x="87934" y="642"/>
                </a:lnTo>
                <a:lnTo>
                  <a:pt x="799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828484" y="6541642"/>
            <a:ext cx="26034" cy="24130"/>
          </a:xfrm>
          <a:custGeom>
            <a:avLst/>
            <a:gdLst/>
            <a:ahLst/>
            <a:cxnLst/>
            <a:rect l="l" t="t" r="r" b="b"/>
            <a:pathLst>
              <a:path w="26034" h="24129">
                <a:moveTo>
                  <a:pt x="16586" y="0"/>
                </a:moveTo>
                <a:lnTo>
                  <a:pt x="9232" y="0"/>
                </a:lnTo>
                <a:lnTo>
                  <a:pt x="6184" y="1142"/>
                </a:lnTo>
                <a:lnTo>
                  <a:pt x="3822" y="3301"/>
                </a:lnTo>
                <a:lnTo>
                  <a:pt x="1282" y="5714"/>
                </a:lnTo>
                <a:lnTo>
                  <a:pt x="0" y="8381"/>
                </a:lnTo>
                <a:lnTo>
                  <a:pt x="0" y="14985"/>
                </a:lnTo>
                <a:lnTo>
                  <a:pt x="1282" y="17779"/>
                </a:lnTo>
                <a:lnTo>
                  <a:pt x="3822" y="20065"/>
                </a:lnTo>
                <a:lnTo>
                  <a:pt x="6184" y="22478"/>
                </a:lnTo>
                <a:lnTo>
                  <a:pt x="9232" y="23621"/>
                </a:lnTo>
                <a:lnTo>
                  <a:pt x="16586" y="23621"/>
                </a:lnTo>
                <a:lnTo>
                  <a:pt x="19646" y="22478"/>
                </a:lnTo>
                <a:lnTo>
                  <a:pt x="22186" y="20065"/>
                </a:lnTo>
                <a:lnTo>
                  <a:pt x="24714" y="17779"/>
                </a:lnTo>
                <a:lnTo>
                  <a:pt x="26009" y="14985"/>
                </a:lnTo>
                <a:lnTo>
                  <a:pt x="26009" y="8381"/>
                </a:lnTo>
                <a:lnTo>
                  <a:pt x="24714" y="5714"/>
                </a:lnTo>
                <a:lnTo>
                  <a:pt x="22186" y="3301"/>
                </a:lnTo>
                <a:lnTo>
                  <a:pt x="19646" y="1142"/>
                </a:lnTo>
                <a:lnTo>
                  <a:pt x="165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893610" y="6404355"/>
            <a:ext cx="120014" cy="161290"/>
          </a:xfrm>
          <a:custGeom>
            <a:avLst/>
            <a:gdLst/>
            <a:ahLst/>
            <a:cxnLst/>
            <a:rect l="l" t="t" r="r" b="b"/>
            <a:pathLst>
              <a:path w="120015" h="161290">
                <a:moveTo>
                  <a:pt x="81724" y="118490"/>
                </a:moveTo>
                <a:lnTo>
                  <a:pt x="62877" y="118490"/>
                </a:lnTo>
                <a:lnTo>
                  <a:pt x="59517" y="129065"/>
                </a:lnTo>
                <a:lnTo>
                  <a:pt x="52692" y="150262"/>
                </a:lnTo>
                <a:lnTo>
                  <a:pt x="49339" y="160908"/>
                </a:lnTo>
                <a:lnTo>
                  <a:pt x="68160" y="160908"/>
                </a:lnTo>
                <a:lnTo>
                  <a:pt x="71525" y="150262"/>
                </a:lnTo>
                <a:lnTo>
                  <a:pt x="78353" y="129065"/>
                </a:lnTo>
                <a:lnTo>
                  <a:pt x="81724" y="118490"/>
                </a:lnTo>
                <a:close/>
              </a:path>
              <a:path w="120015" h="161290">
                <a:moveTo>
                  <a:pt x="119887" y="0"/>
                </a:moveTo>
                <a:lnTo>
                  <a:pt x="109969" y="0"/>
                </a:lnTo>
                <a:lnTo>
                  <a:pt x="83896" y="25653"/>
                </a:lnTo>
                <a:lnTo>
                  <a:pt x="31345" y="76580"/>
                </a:lnTo>
                <a:lnTo>
                  <a:pt x="5257" y="102235"/>
                </a:lnTo>
                <a:lnTo>
                  <a:pt x="3530" y="107695"/>
                </a:lnTo>
                <a:lnTo>
                  <a:pt x="1727" y="113029"/>
                </a:lnTo>
                <a:lnTo>
                  <a:pt x="0" y="118490"/>
                </a:lnTo>
                <a:lnTo>
                  <a:pt x="102806" y="118490"/>
                </a:lnTo>
                <a:lnTo>
                  <a:pt x="104317" y="113664"/>
                </a:lnTo>
                <a:lnTo>
                  <a:pt x="105905" y="108838"/>
                </a:lnTo>
                <a:lnTo>
                  <a:pt x="107441" y="104012"/>
                </a:lnTo>
                <a:lnTo>
                  <a:pt x="16433" y="104012"/>
                </a:lnTo>
                <a:lnTo>
                  <a:pt x="35084" y="85463"/>
                </a:lnTo>
                <a:lnTo>
                  <a:pt x="72680" y="48631"/>
                </a:lnTo>
                <a:lnTo>
                  <a:pt x="91312" y="30099"/>
                </a:lnTo>
                <a:lnTo>
                  <a:pt x="110281" y="30099"/>
                </a:lnTo>
                <a:lnTo>
                  <a:pt x="111716" y="25653"/>
                </a:lnTo>
                <a:lnTo>
                  <a:pt x="119887" y="0"/>
                </a:lnTo>
                <a:close/>
              </a:path>
              <a:path w="120015" h="161290">
                <a:moveTo>
                  <a:pt x="110281" y="30099"/>
                </a:moveTo>
                <a:lnTo>
                  <a:pt x="91312" y="30099"/>
                </a:lnTo>
                <a:lnTo>
                  <a:pt x="85480" y="48648"/>
                </a:lnTo>
                <a:lnTo>
                  <a:pt x="73657" y="85552"/>
                </a:lnTo>
                <a:lnTo>
                  <a:pt x="67830" y="104012"/>
                </a:lnTo>
                <a:lnTo>
                  <a:pt x="86525" y="104012"/>
                </a:lnTo>
                <a:lnTo>
                  <a:pt x="94797" y="77974"/>
                </a:lnTo>
                <a:lnTo>
                  <a:pt x="110281" y="300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228686" y="6397624"/>
            <a:ext cx="1098334" cy="2195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692150" y="6401180"/>
            <a:ext cx="119380" cy="161290"/>
          </a:xfrm>
          <a:custGeom>
            <a:avLst/>
            <a:gdLst/>
            <a:ahLst/>
            <a:cxnLst/>
            <a:rect l="l" t="t" r="r" b="b"/>
            <a:pathLst>
              <a:path w="119379" h="161290">
                <a:moveTo>
                  <a:pt x="86677" y="161289"/>
                </a:moveTo>
                <a:lnTo>
                  <a:pt x="65008" y="161289"/>
                </a:lnTo>
                <a:lnTo>
                  <a:pt x="43338" y="161289"/>
                </a:lnTo>
                <a:lnTo>
                  <a:pt x="21669" y="161289"/>
                </a:lnTo>
                <a:lnTo>
                  <a:pt x="0" y="161289"/>
                </a:lnTo>
                <a:lnTo>
                  <a:pt x="0" y="159765"/>
                </a:lnTo>
                <a:lnTo>
                  <a:pt x="0" y="158368"/>
                </a:lnTo>
                <a:lnTo>
                  <a:pt x="0" y="156972"/>
                </a:lnTo>
                <a:lnTo>
                  <a:pt x="30227" y="131820"/>
                </a:lnTo>
                <a:lnTo>
                  <a:pt x="74191" y="90660"/>
                </a:lnTo>
                <a:lnTo>
                  <a:pt x="96884" y="52810"/>
                </a:lnTo>
                <a:lnTo>
                  <a:pt x="97523" y="45212"/>
                </a:lnTo>
                <a:lnTo>
                  <a:pt x="97523" y="37083"/>
                </a:lnTo>
                <a:lnTo>
                  <a:pt x="94754" y="30479"/>
                </a:lnTo>
                <a:lnTo>
                  <a:pt x="89395" y="25400"/>
                </a:lnTo>
                <a:lnTo>
                  <a:pt x="83845" y="20192"/>
                </a:lnTo>
                <a:lnTo>
                  <a:pt x="76771" y="17906"/>
                </a:lnTo>
                <a:lnTo>
                  <a:pt x="67995" y="17906"/>
                </a:lnTo>
                <a:lnTo>
                  <a:pt x="59299" y="18867"/>
                </a:lnTo>
                <a:lnTo>
                  <a:pt x="51412" y="21780"/>
                </a:lnTo>
                <a:lnTo>
                  <a:pt x="44349" y="26693"/>
                </a:lnTo>
                <a:lnTo>
                  <a:pt x="38125" y="33654"/>
                </a:lnTo>
                <a:lnTo>
                  <a:pt x="36652" y="33019"/>
                </a:lnTo>
                <a:lnTo>
                  <a:pt x="35166" y="32385"/>
                </a:lnTo>
                <a:lnTo>
                  <a:pt x="33654" y="31750"/>
                </a:lnTo>
                <a:lnTo>
                  <a:pt x="37263" y="24649"/>
                </a:lnTo>
                <a:lnTo>
                  <a:pt x="72796" y="504"/>
                </a:lnTo>
                <a:lnTo>
                  <a:pt x="79971" y="0"/>
                </a:lnTo>
                <a:lnTo>
                  <a:pt x="87934" y="642"/>
                </a:lnTo>
                <a:lnTo>
                  <a:pt x="118502" y="28235"/>
                </a:lnTo>
                <a:lnTo>
                  <a:pt x="119227" y="35305"/>
                </a:lnTo>
                <a:lnTo>
                  <a:pt x="119227" y="42163"/>
                </a:lnTo>
                <a:lnTo>
                  <a:pt x="100005" y="76537"/>
                </a:lnTo>
                <a:lnTo>
                  <a:pt x="63042" y="112617"/>
                </a:lnTo>
                <a:lnTo>
                  <a:pt x="25209" y="144399"/>
                </a:lnTo>
                <a:lnTo>
                  <a:pt x="36149" y="144399"/>
                </a:lnTo>
                <a:lnTo>
                  <a:pt x="47085" y="144399"/>
                </a:lnTo>
                <a:lnTo>
                  <a:pt x="58020" y="144399"/>
                </a:lnTo>
                <a:lnTo>
                  <a:pt x="68961" y="144399"/>
                </a:lnTo>
                <a:lnTo>
                  <a:pt x="75984" y="144399"/>
                </a:lnTo>
                <a:lnTo>
                  <a:pt x="81749" y="143128"/>
                </a:lnTo>
                <a:lnTo>
                  <a:pt x="86359" y="140462"/>
                </a:lnTo>
                <a:lnTo>
                  <a:pt x="90792" y="137794"/>
                </a:lnTo>
                <a:lnTo>
                  <a:pt x="94056" y="134365"/>
                </a:lnTo>
                <a:lnTo>
                  <a:pt x="96100" y="129920"/>
                </a:lnTo>
                <a:lnTo>
                  <a:pt x="97802" y="129920"/>
                </a:lnTo>
                <a:lnTo>
                  <a:pt x="99491" y="129920"/>
                </a:lnTo>
                <a:lnTo>
                  <a:pt x="101193" y="129920"/>
                </a:lnTo>
                <a:lnTo>
                  <a:pt x="97580" y="137733"/>
                </a:lnTo>
                <a:lnTo>
                  <a:pt x="93930" y="145557"/>
                </a:lnTo>
                <a:lnTo>
                  <a:pt x="90283" y="153406"/>
                </a:lnTo>
                <a:lnTo>
                  <a:pt x="86677" y="161289"/>
                </a:lnTo>
                <a:close/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828484" y="6541642"/>
            <a:ext cx="26034" cy="24130"/>
          </a:xfrm>
          <a:custGeom>
            <a:avLst/>
            <a:gdLst/>
            <a:ahLst/>
            <a:cxnLst/>
            <a:rect l="l" t="t" r="r" b="b"/>
            <a:pathLst>
              <a:path w="26034" h="24129">
                <a:moveTo>
                  <a:pt x="12915" y="0"/>
                </a:moveTo>
                <a:lnTo>
                  <a:pt x="16586" y="0"/>
                </a:lnTo>
                <a:lnTo>
                  <a:pt x="19646" y="1142"/>
                </a:lnTo>
                <a:lnTo>
                  <a:pt x="22186" y="3301"/>
                </a:lnTo>
                <a:lnTo>
                  <a:pt x="24714" y="5714"/>
                </a:lnTo>
                <a:lnTo>
                  <a:pt x="26009" y="8381"/>
                </a:lnTo>
                <a:lnTo>
                  <a:pt x="26009" y="11683"/>
                </a:lnTo>
                <a:lnTo>
                  <a:pt x="26009" y="14985"/>
                </a:lnTo>
                <a:lnTo>
                  <a:pt x="24714" y="17779"/>
                </a:lnTo>
                <a:lnTo>
                  <a:pt x="22186" y="20065"/>
                </a:lnTo>
                <a:lnTo>
                  <a:pt x="19646" y="22478"/>
                </a:lnTo>
                <a:lnTo>
                  <a:pt x="16586" y="23621"/>
                </a:lnTo>
                <a:lnTo>
                  <a:pt x="12915" y="23621"/>
                </a:lnTo>
                <a:lnTo>
                  <a:pt x="9232" y="23621"/>
                </a:lnTo>
                <a:lnTo>
                  <a:pt x="6184" y="22478"/>
                </a:lnTo>
                <a:lnTo>
                  <a:pt x="3822" y="20065"/>
                </a:lnTo>
                <a:lnTo>
                  <a:pt x="1282" y="17779"/>
                </a:lnTo>
                <a:lnTo>
                  <a:pt x="0" y="14985"/>
                </a:lnTo>
                <a:lnTo>
                  <a:pt x="0" y="11683"/>
                </a:lnTo>
                <a:lnTo>
                  <a:pt x="0" y="8381"/>
                </a:lnTo>
                <a:lnTo>
                  <a:pt x="1282" y="5714"/>
                </a:lnTo>
                <a:lnTo>
                  <a:pt x="3822" y="3301"/>
                </a:lnTo>
                <a:lnTo>
                  <a:pt x="6184" y="1142"/>
                </a:lnTo>
                <a:lnTo>
                  <a:pt x="9232" y="0"/>
                </a:lnTo>
                <a:lnTo>
                  <a:pt x="12915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893610" y="6404355"/>
            <a:ext cx="120014" cy="161290"/>
          </a:xfrm>
          <a:custGeom>
            <a:avLst/>
            <a:gdLst/>
            <a:ahLst/>
            <a:cxnLst/>
            <a:rect l="l" t="t" r="r" b="b"/>
            <a:pathLst>
              <a:path w="120015" h="161290">
                <a:moveTo>
                  <a:pt x="119887" y="0"/>
                </a:moveTo>
                <a:lnTo>
                  <a:pt x="111594" y="26038"/>
                </a:lnTo>
                <a:lnTo>
                  <a:pt x="103192" y="52006"/>
                </a:lnTo>
                <a:lnTo>
                  <a:pt x="94797" y="77974"/>
                </a:lnTo>
                <a:lnTo>
                  <a:pt x="86525" y="104012"/>
                </a:lnTo>
                <a:lnTo>
                  <a:pt x="93497" y="104012"/>
                </a:lnTo>
                <a:lnTo>
                  <a:pt x="100469" y="104012"/>
                </a:lnTo>
                <a:lnTo>
                  <a:pt x="107441" y="104012"/>
                </a:lnTo>
                <a:lnTo>
                  <a:pt x="105905" y="108838"/>
                </a:lnTo>
                <a:lnTo>
                  <a:pt x="104317" y="113664"/>
                </a:lnTo>
                <a:lnTo>
                  <a:pt x="102806" y="118490"/>
                </a:lnTo>
                <a:lnTo>
                  <a:pt x="95783" y="118490"/>
                </a:lnTo>
                <a:lnTo>
                  <a:pt x="88760" y="118490"/>
                </a:lnTo>
                <a:lnTo>
                  <a:pt x="81724" y="118490"/>
                </a:lnTo>
                <a:lnTo>
                  <a:pt x="78353" y="129065"/>
                </a:lnTo>
                <a:lnTo>
                  <a:pt x="74937" y="139652"/>
                </a:lnTo>
                <a:lnTo>
                  <a:pt x="71525" y="150262"/>
                </a:lnTo>
                <a:lnTo>
                  <a:pt x="68160" y="160908"/>
                </a:lnTo>
                <a:lnTo>
                  <a:pt x="61887" y="160908"/>
                </a:lnTo>
                <a:lnTo>
                  <a:pt x="55613" y="160908"/>
                </a:lnTo>
                <a:lnTo>
                  <a:pt x="49339" y="160908"/>
                </a:lnTo>
                <a:lnTo>
                  <a:pt x="52692" y="150262"/>
                </a:lnTo>
                <a:lnTo>
                  <a:pt x="56103" y="139652"/>
                </a:lnTo>
                <a:lnTo>
                  <a:pt x="59517" y="129065"/>
                </a:lnTo>
                <a:lnTo>
                  <a:pt x="62877" y="118490"/>
                </a:lnTo>
                <a:lnTo>
                  <a:pt x="47164" y="118490"/>
                </a:lnTo>
                <a:lnTo>
                  <a:pt x="31443" y="118490"/>
                </a:lnTo>
                <a:lnTo>
                  <a:pt x="15720" y="118490"/>
                </a:lnTo>
                <a:lnTo>
                  <a:pt x="0" y="118490"/>
                </a:lnTo>
                <a:lnTo>
                  <a:pt x="1727" y="113029"/>
                </a:lnTo>
                <a:lnTo>
                  <a:pt x="3530" y="107695"/>
                </a:lnTo>
                <a:lnTo>
                  <a:pt x="5257" y="102235"/>
                </a:lnTo>
                <a:lnTo>
                  <a:pt x="31345" y="76580"/>
                </a:lnTo>
                <a:lnTo>
                  <a:pt x="57623" y="51117"/>
                </a:lnTo>
                <a:lnTo>
                  <a:pt x="83896" y="25653"/>
                </a:lnTo>
                <a:lnTo>
                  <a:pt x="109969" y="0"/>
                </a:lnTo>
                <a:lnTo>
                  <a:pt x="113284" y="0"/>
                </a:lnTo>
                <a:lnTo>
                  <a:pt x="116573" y="0"/>
                </a:lnTo>
                <a:lnTo>
                  <a:pt x="119887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910043" y="6434454"/>
            <a:ext cx="74930" cy="74295"/>
          </a:xfrm>
          <a:custGeom>
            <a:avLst/>
            <a:gdLst/>
            <a:ahLst/>
            <a:cxnLst/>
            <a:rect l="l" t="t" r="r" b="b"/>
            <a:pathLst>
              <a:path w="74930" h="74295">
                <a:moveTo>
                  <a:pt x="74879" y="0"/>
                </a:moveTo>
                <a:lnTo>
                  <a:pt x="56228" y="18549"/>
                </a:lnTo>
                <a:lnTo>
                  <a:pt x="37439" y="36956"/>
                </a:lnTo>
                <a:lnTo>
                  <a:pt x="18650" y="55364"/>
                </a:lnTo>
                <a:lnTo>
                  <a:pt x="0" y="73913"/>
                </a:lnTo>
                <a:lnTo>
                  <a:pt x="12856" y="73913"/>
                </a:lnTo>
                <a:lnTo>
                  <a:pt x="25707" y="73913"/>
                </a:lnTo>
                <a:lnTo>
                  <a:pt x="38554" y="73913"/>
                </a:lnTo>
                <a:lnTo>
                  <a:pt x="51396" y="73913"/>
                </a:lnTo>
                <a:lnTo>
                  <a:pt x="57223" y="55453"/>
                </a:lnTo>
                <a:lnTo>
                  <a:pt x="63138" y="37004"/>
                </a:lnTo>
                <a:lnTo>
                  <a:pt x="69052" y="18532"/>
                </a:lnTo>
                <a:lnTo>
                  <a:pt x="74879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 txBox="1"/>
          <p:nvPr/>
        </p:nvSpPr>
        <p:spPr>
          <a:xfrm>
            <a:off x="676452" y="6577634"/>
            <a:ext cx="6056630" cy="1355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5240">
              <a:lnSpc>
                <a:spcPct val="147100"/>
              </a:lnSpc>
              <a:spcBef>
                <a:spcPts val="100"/>
              </a:spcBef>
            </a:pPr>
            <a:r>
              <a:rPr sz="1400" spc="-10" dirty="0">
                <a:latin typeface="Cambria"/>
                <a:cs typeface="Cambria"/>
              </a:rPr>
              <a:t>Continuity </a:t>
            </a:r>
            <a:r>
              <a:rPr sz="1400" spc="-5" dirty="0">
                <a:latin typeface="Cambria"/>
                <a:cs typeface="Cambria"/>
              </a:rPr>
              <a:t>of a graph is loosely defined </a:t>
            </a:r>
            <a:r>
              <a:rPr sz="1400" spc="-10" dirty="0">
                <a:latin typeface="Cambria"/>
                <a:cs typeface="Cambria"/>
              </a:rPr>
              <a:t>as </a:t>
            </a:r>
            <a:r>
              <a:rPr sz="1400" spc="-5" dirty="0">
                <a:latin typeface="Cambria"/>
                <a:cs typeface="Cambria"/>
              </a:rPr>
              <a:t>the </a:t>
            </a:r>
            <a:r>
              <a:rPr sz="1400" dirty="0">
                <a:latin typeface="Cambria"/>
                <a:cs typeface="Cambria"/>
              </a:rPr>
              <a:t>ability </a:t>
            </a:r>
            <a:r>
              <a:rPr sz="1400" spc="-5" dirty="0">
                <a:latin typeface="Cambria"/>
                <a:cs typeface="Cambria"/>
              </a:rPr>
              <a:t>to draw a graph without  </a:t>
            </a:r>
            <a:r>
              <a:rPr sz="1400" spc="-10" dirty="0">
                <a:latin typeface="Cambria"/>
                <a:cs typeface="Cambria"/>
              </a:rPr>
              <a:t>having </a:t>
            </a:r>
            <a:r>
              <a:rPr sz="1400" spc="-5" dirty="0">
                <a:latin typeface="Cambria"/>
                <a:cs typeface="Cambria"/>
              </a:rPr>
              <a:t>to lift </a:t>
            </a:r>
            <a:r>
              <a:rPr sz="1400" spc="-10" dirty="0">
                <a:latin typeface="Cambria"/>
                <a:cs typeface="Cambria"/>
              </a:rPr>
              <a:t>your</a:t>
            </a:r>
            <a:r>
              <a:rPr sz="1400" spc="30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pencil.</a:t>
            </a:r>
            <a:endParaRPr sz="1400">
              <a:latin typeface="Cambria"/>
              <a:cs typeface="Cambria"/>
            </a:endParaRPr>
          </a:p>
          <a:p>
            <a:pPr marL="12700" marR="5080">
              <a:lnSpc>
                <a:spcPct val="147100"/>
              </a:lnSpc>
              <a:spcBef>
                <a:spcPts val="580"/>
              </a:spcBef>
            </a:pPr>
            <a:r>
              <a:rPr sz="1400" spc="-5" dirty="0">
                <a:latin typeface="Cambria"/>
                <a:cs typeface="Cambria"/>
              </a:rPr>
              <a:t>If </a:t>
            </a:r>
            <a:r>
              <a:rPr sz="1400" spc="25" dirty="0">
                <a:latin typeface="Cambria Math"/>
                <a:cs typeface="Cambria Math"/>
              </a:rPr>
              <a:t>𝑓</a:t>
            </a:r>
            <a:r>
              <a:rPr sz="1400" spc="25" dirty="0">
                <a:latin typeface="Cambria"/>
                <a:cs typeface="Cambria"/>
              </a:rPr>
              <a:t>(</a:t>
            </a:r>
            <a:r>
              <a:rPr sz="1400" spc="25" dirty="0">
                <a:latin typeface="Cambria Math"/>
                <a:cs typeface="Cambria Math"/>
              </a:rPr>
              <a:t>𝑥</a:t>
            </a:r>
            <a:r>
              <a:rPr sz="1400" spc="25" dirty="0">
                <a:latin typeface="Cambria"/>
                <a:cs typeface="Cambria"/>
              </a:rPr>
              <a:t>) </a:t>
            </a:r>
            <a:r>
              <a:rPr sz="1400" spc="-5" dirty="0">
                <a:latin typeface="Cambria"/>
                <a:cs typeface="Cambria"/>
              </a:rPr>
              <a:t>is </a:t>
            </a:r>
            <a:r>
              <a:rPr sz="1400" spc="-10" dirty="0">
                <a:latin typeface="Cambria"/>
                <a:cs typeface="Cambria"/>
              </a:rPr>
              <a:t>defined </a:t>
            </a:r>
            <a:r>
              <a:rPr sz="1400" spc="5" dirty="0">
                <a:latin typeface="Cambria"/>
                <a:cs typeface="Cambria"/>
              </a:rPr>
              <a:t>on </a:t>
            </a:r>
            <a:r>
              <a:rPr sz="1400" dirty="0">
                <a:latin typeface="Cambria"/>
                <a:cs typeface="Cambria"/>
              </a:rPr>
              <a:t>an </a:t>
            </a:r>
            <a:r>
              <a:rPr sz="1400" spc="-5" dirty="0">
                <a:latin typeface="Cambria"/>
                <a:cs typeface="Cambria"/>
              </a:rPr>
              <a:t>open interval </a:t>
            </a:r>
            <a:r>
              <a:rPr sz="1400" spc="-10" dirty="0">
                <a:latin typeface="Cambria"/>
                <a:cs typeface="Cambria"/>
              </a:rPr>
              <a:t>containing </a:t>
            </a:r>
            <a:r>
              <a:rPr sz="1400" spc="-5" dirty="0">
                <a:latin typeface="Cambria"/>
                <a:cs typeface="Cambria"/>
              </a:rPr>
              <a:t>c, </a:t>
            </a:r>
            <a:r>
              <a:rPr sz="1400" dirty="0">
                <a:latin typeface="Cambria"/>
                <a:cs typeface="Cambria"/>
              </a:rPr>
              <a:t>then </a:t>
            </a:r>
            <a:r>
              <a:rPr sz="1400" spc="15" dirty="0">
                <a:latin typeface="Cambria Math"/>
                <a:cs typeface="Cambria Math"/>
              </a:rPr>
              <a:t>𝑓(𝑥) </a:t>
            </a:r>
            <a:r>
              <a:rPr sz="1400" spc="-5" dirty="0">
                <a:latin typeface="Cambria"/>
                <a:cs typeface="Cambria"/>
              </a:rPr>
              <a:t>is said to be  </a:t>
            </a:r>
            <a:r>
              <a:rPr sz="1400" spc="-10" dirty="0">
                <a:latin typeface="Cambria"/>
                <a:cs typeface="Cambria"/>
              </a:rPr>
              <a:t>continuous at </a:t>
            </a:r>
            <a:r>
              <a:rPr sz="1400" spc="-5" dirty="0">
                <a:latin typeface="Cambria"/>
                <a:cs typeface="Cambria"/>
              </a:rPr>
              <a:t>c if and </a:t>
            </a:r>
            <a:r>
              <a:rPr sz="1400" spc="-10" dirty="0">
                <a:latin typeface="Cambria"/>
                <a:cs typeface="Cambria"/>
              </a:rPr>
              <a:t>only </a:t>
            </a:r>
            <a:r>
              <a:rPr sz="1400" spc="-5" dirty="0">
                <a:latin typeface="Cambria"/>
                <a:cs typeface="Cambria"/>
              </a:rPr>
              <a:t>if the </a:t>
            </a:r>
            <a:r>
              <a:rPr sz="1400" spc="5" dirty="0">
                <a:latin typeface="Cambria"/>
                <a:cs typeface="Cambria"/>
              </a:rPr>
              <a:t>limit </a:t>
            </a:r>
            <a:r>
              <a:rPr sz="1400" spc="-10" dirty="0">
                <a:latin typeface="Cambria"/>
                <a:cs typeface="Cambria"/>
              </a:rPr>
              <a:t>as </a:t>
            </a:r>
            <a:r>
              <a:rPr sz="1400" spc="-5" dirty="0">
                <a:latin typeface="Cambria"/>
                <a:cs typeface="Cambria"/>
              </a:rPr>
              <a:t>x </a:t>
            </a:r>
            <a:r>
              <a:rPr sz="1400" spc="-10" dirty="0">
                <a:latin typeface="Cambria"/>
                <a:cs typeface="Cambria"/>
              </a:rPr>
              <a:t>approaches </a:t>
            </a:r>
            <a:r>
              <a:rPr sz="1400" spc="-5" dirty="0">
                <a:latin typeface="Cambria"/>
                <a:cs typeface="Cambria"/>
              </a:rPr>
              <a:t>c equals</a:t>
            </a:r>
            <a:r>
              <a:rPr sz="1400" spc="195" dirty="0">
                <a:latin typeface="Cambria"/>
                <a:cs typeface="Cambria"/>
              </a:rPr>
              <a:t> </a:t>
            </a:r>
            <a:r>
              <a:rPr sz="1400" spc="15" dirty="0">
                <a:latin typeface="Cambria Math"/>
                <a:cs typeface="Cambria Math"/>
              </a:rPr>
              <a:t>𝑓(𝑥)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0" name="object 1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spc="-5" dirty="0"/>
              <a:t>34</a:t>
            </a:r>
          </a:p>
        </p:txBody>
      </p:sp>
      <p:sp>
        <p:nvSpPr>
          <p:cNvPr id="114" name="object 114"/>
          <p:cNvSpPr txBox="1"/>
          <p:nvPr/>
        </p:nvSpPr>
        <p:spPr>
          <a:xfrm>
            <a:off x="3091433" y="8084946"/>
            <a:ext cx="12299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10" dirty="0">
                <a:latin typeface="Cambria Math"/>
                <a:cs typeface="Cambria Math"/>
              </a:rPr>
              <a:t>𝑓(𝑥)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05" dirty="0">
                <a:latin typeface="Cambria Math"/>
                <a:cs typeface="Cambria Math"/>
              </a:rPr>
              <a:t> </a:t>
            </a:r>
            <a:r>
              <a:rPr sz="1400" spc="20" dirty="0">
                <a:latin typeface="Cambria Math"/>
                <a:cs typeface="Cambria Math"/>
              </a:rPr>
              <a:t>𝑓(𝑐)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676452" y="8204724"/>
            <a:ext cx="4557395" cy="8864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537210" algn="ctr">
              <a:lnSpc>
                <a:spcPct val="100000"/>
              </a:lnSpc>
              <a:spcBef>
                <a:spcPts val="409"/>
              </a:spcBef>
            </a:pPr>
            <a:r>
              <a:rPr sz="1000" spc="20" dirty="0">
                <a:latin typeface="Cambria Math"/>
                <a:cs typeface="Cambria Math"/>
              </a:rPr>
              <a:t>x→c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sz="1800" b="1" spc="25" dirty="0">
                <a:latin typeface="Cambria Math"/>
                <a:cs typeface="Cambria Math"/>
              </a:rPr>
              <a:t>⟣ </a:t>
            </a:r>
            <a:r>
              <a:rPr sz="1400" spc="-10" dirty="0">
                <a:latin typeface="Cambria"/>
                <a:cs typeface="Cambria"/>
              </a:rPr>
              <a:t>Can we </a:t>
            </a:r>
            <a:r>
              <a:rPr sz="1400" dirty="0">
                <a:latin typeface="Cambria"/>
                <a:cs typeface="Cambria"/>
              </a:rPr>
              <a:t>say </a:t>
            </a:r>
            <a:r>
              <a:rPr sz="1400" spc="-5" dirty="0">
                <a:latin typeface="Cambria"/>
                <a:cs typeface="Cambria"/>
              </a:rPr>
              <a:t>the function f is continuous </a:t>
            </a:r>
            <a:r>
              <a:rPr sz="1400" spc="-10" dirty="0">
                <a:latin typeface="Cambria"/>
                <a:cs typeface="Cambria"/>
              </a:rPr>
              <a:t>at </a:t>
            </a:r>
            <a:r>
              <a:rPr sz="1400" spc="-5" dirty="0">
                <a:latin typeface="Cambria"/>
                <a:cs typeface="Cambria"/>
              </a:rPr>
              <a:t>a </a:t>
            </a:r>
            <a:r>
              <a:rPr sz="1400" spc="-10" dirty="0">
                <a:latin typeface="Cambria"/>
                <a:cs typeface="Cambria"/>
              </a:rPr>
              <a:t>number </a:t>
            </a:r>
            <a:r>
              <a:rPr sz="1400" spc="-5" dirty="0">
                <a:latin typeface="Cambria"/>
                <a:cs typeface="Cambria"/>
              </a:rPr>
              <a:t>c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spc="10" dirty="0">
                <a:latin typeface="Cambria"/>
                <a:cs typeface="Cambria"/>
              </a:rPr>
              <a:t>if:-</a:t>
            </a:r>
            <a:endParaRPr sz="1400">
              <a:latin typeface="Cambria"/>
              <a:cs typeface="Cambria"/>
            </a:endParaRPr>
          </a:p>
          <a:p>
            <a:pPr marL="103505">
              <a:lnSpc>
                <a:spcPct val="100000"/>
              </a:lnSpc>
              <a:spcBef>
                <a:spcPts val="880"/>
              </a:spcBef>
            </a:pPr>
            <a:r>
              <a:rPr sz="1400" b="1" spc="-10" dirty="0">
                <a:latin typeface="Cambria"/>
                <a:cs typeface="Cambria"/>
              </a:rPr>
              <a:t>① </a:t>
            </a:r>
            <a:r>
              <a:rPr sz="1400" spc="10" dirty="0">
                <a:latin typeface="Cambria Math"/>
                <a:cs typeface="Cambria Math"/>
              </a:rPr>
              <a:t>𝑓</a:t>
            </a:r>
            <a:r>
              <a:rPr sz="1400" spc="10" dirty="0">
                <a:latin typeface="Cambria"/>
                <a:cs typeface="Cambria"/>
              </a:rPr>
              <a:t>(c) </a:t>
            </a:r>
            <a:r>
              <a:rPr sz="1400" spc="-5" dirty="0">
                <a:latin typeface="Cambria"/>
                <a:cs typeface="Cambria"/>
              </a:rPr>
              <a:t>is </a:t>
            </a:r>
            <a:r>
              <a:rPr sz="1400" spc="-10" dirty="0">
                <a:latin typeface="Cambria"/>
                <a:cs typeface="Cambria"/>
              </a:rPr>
              <a:t>defined </a:t>
            </a:r>
            <a:r>
              <a:rPr sz="1400" spc="-5" dirty="0">
                <a:latin typeface="Cambria"/>
                <a:cs typeface="Cambria"/>
              </a:rPr>
              <a:t>(c is </a:t>
            </a:r>
            <a:r>
              <a:rPr sz="1400" dirty="0">
                <a:latin typeface="Cambria"/>
                <a:cs typeface="Cambria"/>
              </a:rPr>
              <a:t>in </a:t>
            </a:r>
            <a:r>
              <a:rPr sz="1400" spc="-5" dirty="0">
                <a:latin typeface="Cambria"/>
                <a:cs typeface="Cambria"/>
              </a:rPr>
              <a:t>the domain of</a:t>
            </a:r>
            <a:r>
              <a:rPr sz="1400" spc="70" dirty="0">
                <a:latin typeface="Cambria"/>
                <a:cs typeface="Cambria"/>
              </a:rPr>
              <a:t> </a:t>
            </a:r>
            <a:r>
              <a:rPr sz="1400" spc="20" dirty="0">
                <a:latin typeface="Cambria Math"/>
                <a:cs typeface="Cambria Math"/>
              </a:rPr>
              <a:t>𝑓</a:t>
            </a:r>
            <a:r>
              <a:rPr sz="1400" spc="20" dirty="0">
                <a:latin typeface="Cambria"/>
                <a:cs typeface="Cambria"/>
              </a:rPr>
              <a:t>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1023924" y="9328810"/>
            <a:ext cx="259079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→c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767892" y="9170289"/>
            <a:ext cx="13081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-10" dirty="0">
                <a:latin typeface="Cambria"/>
                <a:cs typeface="Cambria"/>
              </a:rPr>
              <a:t>②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562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exist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1023924" y="9713162"/>
            <a:ext cx="259079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→c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767892" y="9554667"/>
            <a:ext cx="14833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-10" dirty="0">
                <a:latin typeface="Cambria"/>
                <a:cs typeface="Cambria"/>
              </a:rPr>
              <a:t>③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15" dirty="0">
                <a:latin typeface="Cambria Math"/>
                <a:cs typeface="Cambria Math"/>
              </a:rPr>
              <a:t>𝑓(𝑥)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00" dirty="0">
                <a:latin typeface="Cambria Math"/>
                <a:cs typeface="Cambria Math"/>
              </a:rPr>
              <a:t> </a:t>
            </a:r>
            <a:r>
              <a:rPr sz="1400" spc="20" dirty="0">
                <a:latin typeface="Cambria Math"/>
                <a:cs typeface="Cambria Math"/>
              </a:rPr>
              <a:t>𝑓(𝑐)</a:t>
            </a:r>
            <a:endParaRPr sz="14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5960"/>
            <a:ext cx="6959168" cy="10253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8644" y="424637"/>
            <a:ext cx="239014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6000"/>
              </a:lnSpc>
              <a:spcBef>
                <a:spcPts val="95"/>
              </a:spcBef>
            </a:pPr>
            <a:r>
              <a:rPr sz="1000" b="1" spc="-5" dirty="0">
                <a:latin typeface="Segoe Print"/>
                <a:cs typeface="Segoe Print"/>
              </a:rPr>
              <a:t>University </a:t>
            </a:r>
            <a:r>
              <a:rPr sz="1000" b="1" spc="-10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Diyala </a:t>
            </a:r>
            <a:r>
              <a:rPr sz="1000" b="1" dirty="0">
                <a:latin typeface="Segoe Print"/>
                <a:cs typeface="Segoe Print"/>
              </a:rPr>
              <a:t>/ </a:t>
            </a:r>
            <a:r>
              <a:rPr sz="1000" b="1" spc="-5" dirty="0">
                <a:latin typeface="Segoe Print"/>
                <a:cs typeface="Segoe Print"/>
              </a:rPr>
              <a:t>College </a:t>
            </a:r>
            <a:r>
              <a:rPr sz="1000" b="1" spc="5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Eng.  Civil Engineering</a:t>
            </a:r>
            <a:r>
              <a:rPr sz="1000" b="1" spc="5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1000" b="1" dirty="0">
                <a:latin typeface="Segoe Print"/>
                <a:cs typeface="Segoe Print"/>
              </a:rPr>
              <a:t>Class: 1</a:t>
            </a:r>
            <a:r>
              <a:rPr sz="975" b="1" baseline="25641" dirty="0">
                <a:latin typeface="Segoe Print"/>
                <a:cs typeface="Segoe Print"/>
              </a:rPr>
              <a:t>st </a:t>
            </a:r>
            <a:r>
              <a:rPr sz="1000" b="1" dirty="0">
                <a:latin typeface="Segoe Print"/>
                <a:cs typeface="Segoe Print"/>
              </a:rPr>
              <a:t>year / </a:t>
            </a:r>
            <a:r>
              <a:rPr sz="1000" b="1" spc="-5" dirty="0">
                <a:latin typeface="Segoe Print"/>
                <a:cs typeface="Segoe Print"/>
              </a:rPr>
              <a:t>Mathematics</a:t>
            </a:r>
            <a:r>
              <a:rPr sz="1000" b="1" spc="-200" dirty="0">
                <a:latin typeface="Segoe Print"/>
                <a:cs typeface="Segoe Print"/>
              </a:rPr>
              <a:t> </a:t>
            </a:r>
            <a:r>
              <a:rPr sz="1000" b="1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58129" y="434593"/>
            <a:ext cx="1458595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3009138" y="1521079"/>
            <a:ext cx="11207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680085" algn="l"/>
              </a:tabLst>
            </a:pPr>
            <a:r>
              <a:rPr sz="1400" spc="-10" dirty="0">
                <a:latin typeface="Cambria Math"/>
                <a:cs typeface="Cambria Math"/>
              </a:rPr>
              <a:t>3𝑥</a:t>
            </a:r>
            <a:r>
              <a:rPr sz="1400" spc="5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	𝑥 </a:t>
            </a:r>
            <a:r>
              <a:rPr sz="1400" spc="-10" dirty="0">
                <a:latin typeface="Cambria Math"/>
                <a:cs typeface="Cambria Math"/>
              </a:rPr>
              <a:t>&gt;</a:t>
            </a:r>
            <a:r>
              <a:rPr sz="1400" spc="10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76452" y="1292098"/>
            <a:ext cx="6195695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006725" algn="l"/>
              </a:tabLst>
            </a:pPr>
            <a:r>
              <a:rPr sz="2200" b="1" spc="-5" dirty="0">
                <a:latin typeface="Wingdings"/>
                <a:cs typeface="Wingdings"/>
              </a:rPr>
              <a:t></a:t>
            </a:r>
            <a:r>
              <a:rPr sz="1400" b="1" spc="-5" dirty="0">
                <a:latin typeface="Segoe Print"/>
                <a:cs typeface="Segoe Print"/>
              </a:rPr>
              <a:t>Example1: </a:t>
            </a:r>
            <a:r>
              <a:rPr sz="1400" spc="-5" dirty="0">
                <a:latin typeface="Cambria"/>
                <a:cs typeface="Cambria"/>
              </a:rPr>
              <a:t>given </a:t>
            </a:r>
            <a:r>
              <a:rPr sz="1400" spc="20" dirty="0">
                <a:latin typeface="Cambria Math"/>
                <a:cs typeface="Cambria Math"/>
              </a:rPr>
              <a:t>𝑓</a:t>
            </a:r>
            <a:r>
              <a:rPr sz="2100" spc="30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  </a:t>
            </a:r>
            <a:r>
              <a:rPr sz="1400" spc="-10" dirty="0">
                <a:latin typeface="Cambria Math"/>
                <a:cs typeface="Cambria Math"/>
              </a:rPr>
              <a:t>=   </a:t>
            </a:r>
            <a:r>
              <a:rPr sz="2100" spc="52" baseline="25793" dirty="0">
                <a:latin typeface="Cambria Math"/>
                <a:cs typeface="Cambria Math"/>
              </a:rPr>
              <a:t>𝑥</a:t>
            </a:r>
            <a:r>
              <a:rPr sz="1500" spc="52" baseline="66666" dirty="0">
                <a:latin typeface="Cambria Math"/>
                <a:cs typeface="Cambria Math"/>
              </a:rPr>
              <a:t>2</a:t>
            </a:r>
            <a:r>
              <a:rPr sz="1500" spc="330" baseline="66666" dirty="0">
                <a:latin typeface="Cambria Math"/>
                <a:cs typeface="Cambria Math"/>
              </a:rPr>
              <a:t> </a:t>
            </a:r>
            <a:r>
              <a:rPr sz="2100" spc="-15" baseline="25793" dirty="0">
                <a:latin typeface="Cambria Math"/>
                <a:cs typeface="Cambria Math"/>
              </a:rPr>
              <a:t>+</a:t>
            </a:r>
            <a:r>
              <a:rPr sz="2100" spc="30" baseline="25793" dirty="0">
                <a:latin typeface="Cambria Math"/>
                <a:cs typeface="Cambria Math"/>
              </a:rPr>
              <a:t> </a:t>
            </a:r>
            <a:r>
              <a:rPr sz="2100" spc="-7" baseline="25793" dirty="0">
                <a:latin typeface="Cambria Math"/>
                <a:cs typeface="Cambria Math"/>
              </a:rPr>
              <a:t>3	𝑥 </a:t>
            </a:r>
            <a:r>
              <a:rPr sz="2100" spc="-15" baseline="25793" dirty="0">
                <a:latin typeface="Cambria Math"/>
                <a:cs typeface="Cambria Math"/>
              </a:rPr>
              <a:t>≤ </a:t>
            </a:r>
            <a:r>
              <a:rPr sz="2100" spc="-7" baseline="25793" dirty="0">
                <a:latin typeface="Cambria Math"/>
                <a:cs typeface="Cambria Math"/>
              </a:rPr>
              <a:t>2 </a:t>
            </a:r>
            <a:r>
              <a:rPr sz="1400" spc="-5" dirty="0">
                <a:latin typeface="Cambria"/>
                <a:cs typeface="Cambria"/>
              </a:rPr>
              <a:t>is the function continuous </a:t>
            </a:r>
            <a:r>
              <a:rPr sz="1400" spc="-10" dirty="0">
                <a:latin typeface="Cambria"/>
                <a:cs typeface="Cambria"/>
              </a:rPr>
              <a:t>at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22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</a:t>
            </a:r>
            <a:r>
              <a:rPr sz="1400" spc="-10" dirty="0">
                <a:latin typeface="Cambria"/>
                <a:cs typeface="Cambria"/>
              </a:rPr>
              <a:t>?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354067" y="2259202"/>
            <a:ext cx="180340" cy="0"/>
          </a:xfrm>
          <a:custGeom>
            <a:avLst/>
            <a:gdLst/>
            <a:ahLst/>
            <a:cxnLst/>
            <a:rect l="l" t="t" r="r" b="b"/>
            <a:pathLst>
              <a:path w="180339">
                <a:moveTo>
                  <a:pt x="0" y="0"/>
                </a:moveTo>
                <a:lnTo>
                  <a:pt x="1801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354067" y="2451226"/>
            <a:ext cx="180340" cy="0"/>
          </a:xfrm>
          <a:custGeom>
            <a:avLst/>
            <a:gdLst/>
            <a:ahLst/>
            <a:cxnLst/>
            <a:rect l="l" t="t" r="r" b="b"/>
            <a:pathLst>
              <a:path w="180339">
                <a:moveTo>
                  <a:pt x="0" y="0"/>
                </a:moveTo>
                <a:lnTo>
                  <a:pt x="1801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360164" y="2253106"/>
            <a:ext cx="0" cy="204470"/>
          </a:xfrm>
          <a:custGeom>
            <a:avLst/>
            <a:gdLst/>
            <a:ahLst/>
            <a:cxnLst/>
            <a:rect l="l" t="t" r="r" b="b"/>
            <a:pathLst>
              <a:path h="204469">
                <a:moveTo>
                  <a:pt x="0" y="0"/>
                </a:moveTo>
                <a:lnTo>
                  <a:pt x="0" y="204216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528058" y="2253106"/>
            <a:ext cx="0" cy="204470"/>
          </a:xfrm>
          <a:custGeom>
            <a:avLst/>
            <a:gdLst/>
            <a:ahLst/>
            <a:cxnLst/>
            <a:rect l="l" t="t" r="r" b="b"/>
            <a:pathLst>
              <a:path h="204469">
                <a:moveTo>
                  <a:pt x="0" y="0"/>
                </a:moveTo>
                <a:lnTo>
                  <a:pt x="0" y="20421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140710" y="2591434"/>
            <a:ext cx="180340" cy="0"/>
          </a:xfrm>
          <a:custGeom>
            <a:avLst/>
            <a:gdLst/>
            <a:ahLst/>
            <a:cxnLst/>
            <a:rect l="l" t="t" r="r" b="b"/>
            <a:pathLst>
              <a:path w="180339">
                <a:moveTo>
                  <a:pt x="0" y="0"/>
                </a:moveTo>
                <a:lnTo>
                  <a:pt x="17983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140710" y="2783458"/>
            <a:ext cx="180340" cy="0"/>
          </a:xfrm>
          <a:custGeom>
            <a:avLst/>
            <a:gdLst/>
            <a:ahLst/>
            <a:cxnLst/>
            <a:rect l="l" t="t" r="r" b="b"/>
            <a:pathLst>
              <a:path w="180339">
                <a:moveTo>
                  <a:pt x="0" y="0"/>
                </a:moveTo>
                <a:lnTo>
                  <a:pt x="17983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146805" y="2585338"/>
            <a:ext cx="0" cy="204470"/>
          </a:xfrm>
          <a:custGeom>
            <a:avLst/>
            <a:gdLst/>
            <a:ahLst/>
            <a:cxnLst/>
            <a:rect l="l" t="t" r="r" b="b"/>
            <a:pathLst>
              <a:path h="204469">
                <a:moveTo>
                  <a:pt x="0" y="0"/>
                </a:moveTo>
                <a:lnTo>
                  <a:pt x="0" y="204216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314445" y="2585338"/>
            <a:ext cx="0" cy="204470"/>
          </a:xfrm>
          <a:custGeom>
            <a:avLst/>
            <a:gdLst/>
            <a:ahLst/>
            <a:cxnLst/>
            <a:rect l="l" t="t" r="r" b="b"/>
            <a:pathLst>
              <a:path h="204469">
                <a:moveTo>
                  <a:pt x="0" y="0"/>
                </a:moveTo>
                <a:lnTo>
                  <a:pt x="0" y="204216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134614" y="2997072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134614" y="3189096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140709" y="2990976"/>
            <a:ext cx="0" cy="204470"/>
          </a:xfrm>
          <a:custGeom>
            <a:avLst/>
            <a:gdLst/>
            <a:ahLst/>
            <a:cxnLst/>
            <a:rect l="l" t="t" r="r" b="b"/>
            <a:pathLst>
              <a:path h="204469">
                <a:moveTo>
                  <a:pt x="0" y="0"/>
                </a:moveTo>
                <a:lnTo>
                  <a:pt x="0" y="204216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311397" y="2990976"/>
            <a:ext cx="0" cy="204470"/>
          </a:xfrm>
          <a:custGeom>
            <a:avLst/>
            <a:gdLst/>
            <a:ahLst/>
            <a:cxnLst/>
            <a:rect l="l" t="t" r="r" b="b"/>
            <a:pathLst>
              <a:path h="204469">
                <a:moveTo>
                  <a:pt x="0" y="0"/>
                </a:moveTo>
                <a:lnTo>
                  <a:pt x="0" y="204216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676452" y="1831974"/>
            <a:ext cx="3830954" cy="17557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-5" dirty="0">
                <a:latin typeface="Segoe Print"/>
                <a:cs typeface="Segoe Print"/>
              </a:rPr>
              <a:t>Solution:</a:t>
            </a:r>
            <a:endParaRPr sz="14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415"/>
              </a:spcBef>
              <a:tabLst>
                <a:tab pos="2284095" algn="l"/>
              </a:tabLst>
            </a:pPr>
            <a:r>
              <a:rPr sz="1400" spc="-10" dirty="0">
                <a:latin typeface="Cambria"/>
                <a:cs typeface="Cambria"/>
              </a:rPr>
              <a:t>① At </a:t>
            </a:r>
            <a:r>
              <a:rPr sz="1400" spc="-5" dirty="0">
                <a:latin typeface="Cambria Math"/>
                <a:cs typeface="Cambria Math"/>
              </a:rPr>
              <a:t>𝑥 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2   </a:t>
            </a:r>
            <a:r>
              <a:rPr sz="1400" spc="15" dirty="0">
                <a:latin typeface="Cambria Math"/>
                <a:cs typeface="Cambria Math"/>
              </a:rPr>
              <a:t>𝑓(𝑥) </a:t>
            </a:r>
            <a:r>
              <a:rPr sz="1400" spc="30" dirty="0">
                <a:latin typeface="Cambria"/>
                <a:cs typeface="Cambria"/>
              </a:rPr>
              <a:t>=</a:t>
            </a:r>
            <a:r>
              <a:rPr sz="1400" spc="30" dirty="0">
                <a:latin typeface="Cambria Math"/>
                <a:cs typeface="Cambria Math"/>
              </a:rPr>
              <a:t>𝑥</a:t>
            </a:r>
            <a:r>
              <a:rPr sz="1500" spc="44" baseline="30555" dirty="0">
                <a:latin typeface="Cambria Math"/>
                <a:cs typeface="Cambria Math"/>
              </a:rPr>
              <a:t>2</a:t>
            </a:r>
            <a:r>
              <a:rPr sz="1500" spc="217" baseline="3055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	𝑓 </a:t>
            </a:r>
            <a:r>
              <a:rPr sz="1400" spc="-10" dirty="0">
                <a:latin typeface="Cambria Math"/>
                <a:cs typeface="Cambria Math"/>
              </a:rPr>
              <a:t>(2)</a:t>
            </a:r>
            <a:r>
              <a:rPr sz="1400" spc="-10" dirty="0">
                <a:latin typeface="Cambria"/>
                <a:cs typeface="Cambria"/>
              </a:rPr>
              <a:t>=</a:t>
            </a:r>
            <a:r>
              <a:rPr sz="2100" spc="-15" baseline="1984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500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3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7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475"/>
              </a:lnSpc>
              <a:spcBef>
                <a:spcPts val="935"/>
              </a:spcBef>
            </a:pPr>
            <a:r>
              <a:rPr sz="1400" spc="-10" dirty="0">
                <a:latin typeface="Cambria Math"/>
                <a:cs typeface="Cambria Math"/>
              </a:rPr>
              <a:t>②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20" dirty="0">
                <a:latin typeface="Cambria Math"/>
                <a:cs typeface="Cambria Math"/>
              </a:rPr>
              <a:t>𝑓</a:t>
            </a:r>
            <a:r>
              <a:rPr sz="2100" spc="30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3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2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7</a:t>
            </a:r>
            <a:endParaRPr sz="1400">
              <a:latin typeface="Cambria Math"/>
              <a:cs typeface="Cambria Math"/>
            </a:endParaRPr>
          </a:p>
          <a:p>
            <a:pPr marL="265430">
              <a:lnSpc>
                <a:spcPts val="994"/>
              </a:lnSpc>
              <a:tabLst>
                <a:tab pos="1216660" algn="l"/>
              </a:tabLst>
            </a:pPr>
            <a:r>
              <a:rPr sz="1000" spc="15" dirty="0">
                <a:latin typeface="Cambria Math"/>
                <a:cs typeface="Cambria Math"/>
              </a:rPr>
              <a:t>x→2</a:t>
            </a:r>
            <a:r>
              <a:rPr sz="1200" spc="22" baseline="20833" dirty="0">
                <a:latin typeface="Cambria Math"/>
                <a:cs typeface="Cambria Math"/>
              </a:rPr>
              <a:t>−	</a:t>
            </a:r>
            <a:r>
              <a:rPr sz="1000" spc="15" dirty="0">
                <a:latin typeface="Cambria Math"/>
                <a:cs typeface="Cambria Math"/>
              </a:rPr>
              <a:t>x→2</a:t>
            </a:r>
            <a:r>
              <a:rPr sz="1200" spc="22" baseline="20833" dirty="0">
                <a:latin typeface="Cambria Math"/>
                <a:cs typeface="Cambria Math"/>
              </a:rPr>
              <a:t>−</a:t>
            </a:r>
            <a:endParaRPr sz="1200" baseline="20833">
              <a:latin typeface="Cambria Math"/>
              <a:cs typeface="Cambria Math"/>
            </a:endParaRPr>
          </a:p>
          <a:p>
            <a:pPr marL="289560">
              <a:lnSpc>
                <a:spcPts val="1470"/>
              </a:lnSpc>
              <a:spcBef>
                <a:spcPts val="730"/>
              </a:spcBef>
            </a:pPr>
            <a:r>
              <a:rPr sz="1400" spc="-5" dirty="0">
                <a:latin typeface="Cambria Math"/>
                <a:cs typeface="Cambria Math"/>
              </a:rPr>
              <a:t>lim 𝑓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3𝑥 + </a:t>
            </a:r>
            <a:r>
              <a:rPr sz="1400" spc="-5" dirty="0">
                <a:latin typeface="Cambria Math"/>
                <a:cs typeface="Cambria Math"/>
              </a:rPr>
              <a:t>2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4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6</a:t>
            </a:r>
            <a:endParaRPr sz="1400">
              <a:latin typeface="Cambria Math"/>
              <a:cs typeface="Cambria Math"/>
            </a:endParaRPr>
          </a:p>
          <a:p>
            <a:pPr marL="250190">
              <a:lnSpc>
                <a:spcPts val="990"/>
              </a:lnSpc>
              <a:tabLst>
                <a:tab pos="1201420" algn="l"/>
              </a:tabLst>
            </a:pPr>
            <a:r>
              <a:rPr sz="1000" spc="15" dirty="0">
                <a:latin typeface="Cambria Math"/>
                <a:cs typeface="Cambria Math"/>
              </a:rPr>
              <a:t>x→2</a:t>
            </a:r>
            <a:r>
              <a:rPr sz="1200" spc="22" baseline="20833" dirty="0">
                <a:latin typeface="Cambria Math"/>
                <a:cs typeface="Cambria Math"/>
              </a:rPr>
              <a:t>+	</a:t>
            </a:r>
            <a:r>
              <a:rPr sz="1000" spc="15" dirty="0">
                <a:latin typeface="Cambria Math"/>
                <a:cs typeface="Cambria Math"/>
              </a:rPr>
              <a:t>x→2</a:t>
            </a:r>
            <a:r>
              <a:rPr sz="1200" spc="22" baseline="20833" dirty="0">
                <a:latin typeface="Cambria Math"/>
                <a:cs typeface="Cambria Math"/>
              </a:rPr>
              <a:t>+</a:t>
            </a:r>
            <a:endParaRPr sz="1200" baseline="20833">
              <a:latin typeface="Cambria Math"/>
              <a:cs typeface="Cambria Math"/>
            </a:endParaRPr>
          </a:p>
          <a:p>
            <a:pPr marL="52069">
              <a:lnSpc>
                <a:spcPct val="100000"/>
              </a:lnSpc>
              <a:spcBef>
                <a:spcPts val="585"/>
              </a:spcBef>
            </a:pPr>
            <a:r>
              <a:rPr sz="1400" spc="-5" dirty="0">
                <a:latin typeface="Cambria"/>
                <a:cs typeface="Cambria"/>
              </a:rPr>
              <a:t>Therefore the function </a:t>
            </a:r>
            <a:r>
              <a:rPr sz="1400" dirty="0">
                <a:latin typeface="Cambria"/>
                <a:cs typeface="Cambria"/>
              </a:rPr>
              <a:t>is </a:t>
            </a:r>
            <a:r>
              <a:rPr sz="1400" spc="-10" dirty="0">
                <a:latin typeface="Cambria"/>
                <a:cs typeface="Cambria"/>
              </a:rPr>
              <a:t>not </a:t>
            </a:r>
            <a:r>
              <a:rPr sz="1400" spc="-5" dirty="0">
                <a:latin typeface="Cambria"/>
                <a:cs typeface="Cambria"/>
              </a:rPr>
              <a:t>continuous </a:t>
            </a:r>
            <a:r>
              <a:rPr sz="1400" spc="-10" dirty="0">
                <a:latin typeface="Cambria"/>
                <a:cs typeface="Cambria"/>
              </a:rPr>
              <a:t>at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591180" y="3712844"/>
            <a:ext cx="1435100" cy="6559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10820">
              <a:lnSpc>
                <a:spcPct val="100000"/>
              </a:lnSpc>
              <a:spcBef>
                <a:spcPts val="90"/>
              </a:spcBef>
              <a:tabLst>
                <a:tab pos="664845" algn="l"/>
              </a:tabLst>
            </a:pPr>
            <a:r>
              <a:rPr sz="1400" spc="-5" dirty="0">
                <a:latin typeface="Cambria Math"/>
                <a:cs typeface="Cambria Math"/>
              </a:rPr>
              <a:t>𝑥	0 </a:t>
            </a:r>
            <a:r>
              <a:rPr sz="1400" spc="-10" dirty="0">
                <a:latin typeface="Cambria Math"/>
                <a:cs typeface="Cambria Math"/>
              </a:rPr>
              <a:t>≤ </a:t>
            </a:r>
            <a:r>
              <a:rPr sz="1400" spc="-5" dirty="0">
                <a:latin typeface="Cambria Math"/>
                <a:cs typeface="Cambria Math"/>
              </a:rPr>
              <a:t>𝑥  </a:t>
            </a:r>
            <a:r>
              <a:rPr sz="1400" spc="-10" dirty="0">
                <a:latin typeface="Cambria Math"/>
                <a:cs typeface="Cambria Math"/>
              </a:rPr>
              <a:t>≤</a:t>
            </a:r>
            <a:r>
              <a:rPr sz="1400" spc="-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61670" algn="l"/>
              </a:tabLst>
            </a:pPr>
            <a:r>
              <a:rPr sz="1400" spc="-5" dirty="0">
                <a:latin typeface="Cambria Math"/>
                <a:cs typeface="Cambria Math"/>
              </a:rPr>
              <a:t>2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 𝑥	0 </a:t>
            </a:r>
            <a:r>
              <a:rPr sz="1400" spc="-10" dirty="0">
                <a:latin typeface="Cambria Math"/>
                <a:cs typeface="Cambria Math"/>
              </a:rPr>
              <a:t>&lt; </a:t>
            </a:r>
            <a:r>
              <a:rPr sz="1400" spc="-5" dirty="0">
                <a:latin typeface="Cambria Math"/>
                <a:cs typeface="Cambria Math"/>
              </a:rPr>
              <a:t>𝑥  </a:t>
            </a:r>
            <a:r>
              <a:rPr sz="1400" spc="-10" dirty="0">
                <a:latin typeface="Cambria Math"/>
                <a:cs typeface="Cambria Math"/>
              </a:rPr>
              <a:t>≤</a:t>
            </a:r>
            <a:r>
              <a:rPr sz="1400" spc="-3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079240" y="3917441"/>
            <a:ext cx="272542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"/>
                <a:cs typeface="Cambria"/>
              </a:rPr>
              <a:t>is the function continuous </a:t>
            </a:r>
            <a:r>
              <a:rPr sz="1400" spc="-10" dirty="0">
                <a:latin typeface="Cambria"/>
                <a:cs typeface="Cambria"/>
              </a:rPr>
              <a:t>at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-6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</a:t>
            </a:r>
            <a:r>
              <a:rPr sz="1400" spc="-10" dirty="0">
                <a:latin typeface="Cambria"/>
                <a:cs typeface="Cambria"/>
              </a:rPr>
              <a:t>?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76452" y="3813810"/>
            <a:ext cx="1940560" cy="8718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b="1" spc="-5" dirty="0">
                <a:latin typeface="Wingdings"/>
                <a:cs typeface="Wingdings"/>
              </a:rPr>
              <a:t></a:t>
            </a:r>
            <a:r>
              <a:rPr sz="1400" b="1" spc="-5" dirty="0">
                <a:latin typeface="Segoe Print"/>
                <a:cs typeface="Segoe Print"/>
              </a:rPr>
              <a:t>Example2: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179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90" dirty="0">
                <a:latin typeface="Cambria Math"/>
                <a:cs typeface="Cambria Math"/>
              </a:rPr>
              <a:t> </a:t>
            </a:r>
            <a:r>
              <a:rPr sz="1400" spc="240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2335"/>
              </a:spcBef>
            </a:pPr>
            <a:r>
              <a:rPr sz="1400" b="1" spc="-5" dirty="0">
                <a:latin typeface="Segoe Print"/>
                <a:cs typeface="Segoe Print"/>
              </a:rPr>
              <a:t>Solution:</a:t>
            </a:r>
            <a:endParaRPr sz="1400">
              <a:latin typeface="Segoe Print"/>
              <a:cs typeface="Segoe Print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76452" y="4825745"/>
            <a:ext cx="28067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076450" algn="l"/>
              </a:tabLst>
            </a:pPr>
            <a:r>
              <a:rPr sz="1400" spc="-10" dirty="0">
                <a:latin typeface="Cambria"/>
                <a:cs typeface="Cambria"/>
              </a:rPr>
              <a:t>①   </a:t>
            </a:r>
            <a:r>
              <a:rPr sz="1400" spc="-5" dirty="0">
                <a:latin typeface="Cambria Math"/>
                <a:cs typeface="Cambria Math"/>
              </a:rPr>
              <a:t>𝐴𝑡 𝑥  </a:t>
            </a:r>
            <a:r>
              <a:rPr sz="1400" spc="-10" dirty="0">
                <a:latin typeface="Cambria Math"/>
                <a:cs typeface="Cambria Math"/>
              </a:rPr>
              <a:t>= 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15" dirty="0">
                <a:latin typeface="Cambria Math"/>
                <a:cs typeface="Cambria Math"/>
              </a:rPr>
              <a:t>𝑓(𝑥)</a:t>
            </a:r>
            <a:r>
              <a:rPr sz="1400" spc="12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11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	</a:t>
            </a:r>
            <a:r>
              <a:rPr sz="1400" spc="5" dirty="0">
                <a:latin typeface="Cambria Math"/>
                <a:cs typeface="Cambria Math"/>
              </a:rPr>
              <a:t>𝑓(1)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9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76452" y="5450839"/>
            <a:ext cx="2381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②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969060" y="5200903"/>
            <a:ext cx="1733550" cy="3378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5720">
              <a:lnSpc>
                <a:spcPts val="147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𝑙𝑖𝑚 </a:t>
            </a:r>
            <a:r>
              <a:rPr sz="1400" spc="20" dirty="0">
                <a:latin typeface="Cambria Math"/>
                <a:cs typeface="Cambria Math"/>
              </a:rPr>
              <a:t>𝑓</a:t>
            </a:r>
            <a:r>
              <a:rPr sz="2100" spc="30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𝑙𝑖𝑚 𝑥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-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990"/>
              </a:lnSpc>
              <a:tabLst>
                <a:tab pos="963930" algn="l"/>
              </a:tabLst>
            </a:pPr>
            <a:r>
              <a:rPr sz="1000" dirty="0">
                <a:latin typeface="Cambria Math"/>
                <a:cs typeface="Cambria Math"/>
              </a:rPr>
              <a:t>𝑥→1</a:t>
            </a:r>
            <a:r>
              <a:rPr sz="1200" baseline="20833" dirty="0">
                <a:latin typeface="Cambria Math"/>
                <a:cs typeface="Cambria Math"/>
              </a:rPr>
              <a:t>−	</a:t>
            </a:r>
            <a:r>
              <a:rPr sz="1000" dirty="0">
                <a:latin typeface="Cambria Math"/>
                <a:cs typeface="Cambria Math"/>
              </a:rPr>
              <a:t>𝑥→1</a:t>
            </a:r>
            <a:r>
              <a:rPr sz="1200" baseline="20833" dirty="0">
                <a:latin typeface="Cambria Math"/>
                <a:cs typeface="Cambria Math"/>
              </a:rPr>
              <a:t>−</a:t>
            </a:r>
            <a:endParaRPr sz="1200" baseline="20833">
              <a:latin typeface="Cambria Math"/>
              <a:cs typeface="Cambria Math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975156" y="5618479"/>
            <a:ext cx="2191385" cy="3378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5720">
              <a:lnSpc>
                <a:spcPts val="147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𝑙𝑖𝑚 </a:t>
            </a:r>
            <a:r>
              <a:rPr sz="1400" spc="20" dirty="0">
                <a:latin typeface="Cambria Math"/>
                <a:cs typeface="Cambria Math"/>
              </a:rPr>
              <a:t>𝑓</a:t>
            </a:r>
            <a:r>
              <a:rPr sz="2100" spc="30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𝑙𝑖𝑚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22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990"/>
              </a:lnSpc>
              <a:tabLst>
                <a:tab pos="963930" algn="l"/>
              </a:tabLst>
            </a:pPr>
            <a:r>
              <a:rPr sz="1000" dirty="0">
                <a:latin typeface="Cambria Math"/>
                <a:cs typeface="Cambria Math"/>
              </a:rPr>
              <a:t>𝑥→1</a:t>
            </a:r>
            <a:r>
              <a:rPr sz="1200" baseline="20833" dirty="0">
                <a:latin typeface="Cambria Math"/>
                <a:cs typeface="Cambria Math"/>
              </a:rPr>
              <a:t>+	</a:t>
            </a:r>
            <a:r>
              <a:rPr sz="1000" dirty="0">
                <a:latin typeface="Cambria Math"/>
                <a:cs typeface="Cambria Math"/>
              </a:rPr>
              <a:t>𝑥→1</a:t>
            </a:r>
            <a:r>
              <a:rPr sz="1200" baseline="20833" dirty="0">
                <a:latin typeface="Cambria Math"/>
                <a:cs typeface="Cambria Math"/>
              </a:rPr>
              <a:t>+</a:t>
            </a:r>
            <a:endParaRPr sz="1200" baseline="20833">
              <a:latin typeface="Cambria Math"/>
              <a:cs typeface="Cambria Math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582161" y="5609335"/>
            <a:ext cx="28003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7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582161" y="5450839"/>
            <a:ext cx="1007744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𝑙𝑖𝑚 </a:t>
            </a:r>
            <a:r>
              <a:rPr sz="1400" spc="20" dirty="0">
                <a:latin typeface="Cambria Math"/>
                <a:cs typeface="Cambria Math"/>
              </a:rPr>
              <a:t>𝑓</a:t>
            </a:r>
            <a:r>
              <a:rPr sz="2100" spc="30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-14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551558" y="6252717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76452" y="6094221"/>
            <a:ext cx="15538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③ </a:t>
            </a:r>
            <a:r>
              <a:rPr sz="1400" spc="5" dirty="0">
                <a:latin typeface="Cambria Math"/>
                <a:cs typeface="Cambria Math"/>
              </a:rPr>
              <a:t>𝑓(1)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𝑙𝑖𝑚 </a:t>
            </a:r>
            <a:r>
              <a:rPr sz="1400" spc="45" dirty="0">
                <a:latin typeface="Cambria Math"/>
                <a:cs typeface="Cambria Math"/>
              </a:rPr>
              <a:t>𝑓</a:t>
            </a:r>
            <a:r>
              <a:rPr sz="2100" spc="12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76452" y="6504866"/>
            <a:ext cx="5674360" cy="94615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1400" spc="-10" dirty="0">
                <a:latin typeface="Cambria"/>
                <a:cs typeface="Cambria"/>
              </a:rPr>
              <a:t>The </a:t>
            </a:r>
            <a:r>
              <a:rPr sz="1400" spc="-5" dirty="0">
                <a:latin typeface="Cambria"/>
                <a:cs typeface="Cambria"/>
              </a:rPr>
              <a:t>function is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continuous</a:t>
            </a:r>
            <a:endParaRPr sz="1400">
              <a:latin typeface="Cambria"/>
              <a:cs typeface="Cambria"/>
            </a:endParaRPr>
          </a:p>
          <a:p>
            <a:pPr marL="12700" marR="5080">
              <a:lnSpc>
                <a:spcPct val="106800"/>
              </a:lnSpc>
              <a:spcBef>
                <a:spcPts val="484"/>
              </a:spcBef>
            </a:pPr>
            <a:r>
              <a:rPr sz="2200" b="1" spc="-5" dirty="0">
                <a:latin typeface="Wingdings"/>
                <a:cs typeface="Wingdings"/>
              </a:rPr>
              <a:t></a:t>
            </a:r>
            <a:r>
              <a:rPr sz="1400" b="1" spc="-5" dirty="0">
                <a:latin typeface="Segoe Print"/>
                <a:cs typeface="Segoe Print"/>
              </a:rPr>
              <a:t>Example3: </a:t>
            </a:r>
            <a:r>
              <a:rPr sz="1400" spc="-15" dirty="0">
                <a:latin typeface="Cambria"/>
                <a:cs typeface="Cambria"/>
              </a:rPr>
              <a:t>What </a:t>
            </a:r>
            <a:r>
              <a:rPr sz="1400" spc="-5" dirty="0">
                <a:latin typeface="Cambria"/>
                <a:cs typeface="Cambria"/>
              </a:rPr>
              <a:t>value </a:t>
            </a:r>
            <a:r>
              <a:rPr sz="1400" dirty="0">
                <a:latin typeface="Cambria"/>
                <a:cs typeface="Cambria"/>
              </a:rPr>
              <a:t>should </a:t>
            </a:r>
            <a:r>
              <a:rPr sz="1400" spc="-5" dirty="0">
                <a:latin typeface="Cambria"/>
                <a:cs typeface="Cambria"/>
              </a:rPr>
              <a:t>be assigned to</a:t>
            </a:r>
            <a:r>
              <a:rPr sz="2100" spc="-7" baseline="1984" dirty="0">
                <a:latin typeface="Cambria"/>
                <a:cs typeface="Cambria"/>
              </a:rPr>
              <a:t> </a:t>
            </a:r>
            <a:r>
              <a:rPr sz="1400" spc="10" dirty="0">
                <a:latin typeface="Cambria Math"/>
                <a:cs typeface="Cambria Math"/>
              </a:rPr>
              <a:t>𝑎</a:t>
            </a:r>
            <a:r>
              <a:rPr sz="2100" spc="15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"/>
                <a:cs typeface="Cambria"/>
              </a:rPr>
              <a:t>to </a:t>
            </a:r>
            <a:r>
              <a:rPr sz="1400" spc="-15" dirty="0">
                <a:latin typeface="Cambria"/>
                <a:cs typeface="Cambria"/>
              </a:rPr>
              <a:t>make </a:t>
            </a:r>
            <a:r>
              <a:rPr sz="1400" spc="-5" dirty="0">
                <a:latin typeface="Cambria"/>
                <a:cs typeface="Cambria"/>
              </a:rPr>
              <a:t>the function  </a:t>
            </a:r>
            <a:r>
              <a:rPr sz="1400" spc="-10" dirty="0">
                <a:latin typeface="Cambria"/>
                <a:cs typeface="Cambria"/>
              </a:rPr>
              <a:t>continuous at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3</a:t>
            </a:r>
            <a:r>
              <a:rPr sz="1400" spc="26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?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502789" y="7585075"/>
            <a:ext cx="12426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5" dirty="0">
                <a:latin typeface="Cambria Math"/>
                <a:cs typeface="Cambria Math"/>
              </a:rPr>
              <a:t>f</a:t>
            </a:r>
            <a:r>
              <a:rPr sz="2100" spc="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2100" spc="52" baseline="27777" dirty="0">
                <a:latin typeface="Cambria Math"/>
                <a:cs typeface="Cambria Math"/>
              </a:rPr>
              <a:t>𝑥</a:t>
            </a:r>
            <a:r>
              <a:rPr sz="1500" spc="52" baseline="66666" dirty="0">
                <a:latin typeface="Cambria Math"/>
                <a:cs typeface="Cambria Math"/>
              </a:rPr>
              <a:t>2 </a:t>
            </a:r>
            <a:r>
              <a:rPr sz="2100" spc="-15" baseline="27777" dirty="0">
                <a:latin typeface="Cambria Math"/>
                <a:cs typeface="Cambria Math"/>
              </a:rPr>
              <a:t>−</a:t>
            </a:r>
            <a:r>
              <a:rPr sz="2100" baseline="27777" dirty="0">
                <a:latin typeface="Cambria Math"/>
                <a:cs typeface="Cambria Math"/>
              </a:rPr>
              <a:t> </a:t>
            </a:r>
            <a:r>
              <a:rPr sz="2100" spc="-7" baseline="27777" dirty="0">
                <a:latin typeface="Cambria Math"/>
                <a:cs typeface="Cambria Math"/>
              </a:rPr>
              <a:t>1</a:t>
            </a:r>
            <a:endParaRPr sz="2100" baseline="27777">
              <a:latin typeface="Cambria Math"/>
              <a:cs typeface="Cambria Math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225545" y="7706994"/>
            <a:ext cx="3162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2𝑎𝑥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152391" y="7496682"/>
            <a:ext cx="452755" cy="44830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67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1400" spc="1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670"/>
              </a:lnSpc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≥</a:t>
            </a:r>
            <a:r>
              <a:rPr sz="1400" spc="1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76452" y="7900593"/>
            <a:ext cx="3919854" cy="1491615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40"/>
              </a:spcBef>
            </a:pPr>
            <a:r>
              <a:rPr sz="1400" b="1" spc="-5" dirty="0">
                <a:latin typeface="Segoe Print"/>
                <a:cs typeface="Segoe Print"/>
              </a:rPr>
              <a:t>Solution:</a:t>
            </a:r>
            <a:endParaRPr sz="14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935"/>
              </a:spcBef>
            </a:pPr>
            <a:r>
              <a:rPr sz="1400" spc="-10" dirty="0">
                <a:latin typeface="Cambria"/>
                <a:cs typeface="Cambria"/>
              </a:rPr>
              <a:t>Because </a:t>
            </a:r>
            <a:r>
              <a:rPr sz="1400" spc="-5" dirty="0">
                <a:latin typeface="Cambria"/>
                <a:cs typeface="Cambria"/>
              </a:rPr>
              <a:t>the function is continuous </a:t>
            </a:r>
            <a:r>
              <a:rPr sz="1400" spc="-10" dirty="0">
                <a:latin typeface="Cambria"/>
                <a:cs typeface="Cambria"/>
              </a:rPr>
              <a:t>at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-5" dirty="0">
                <a:latin typeface="Cambria Math"/>
                <a:cs typeface="Cambria Math"/>
              </a:rPr>
              <a:t> 3</a:t>
            </a:r>
            <a:endParaRPr sz="1400">
              <a:latin typeface="Cambria Math"/>
              <a:cs typeface="Cambria Math"/>
            </a:endParaRPr>
          </a:p>
          <a:p>
            <a:pPr marL="2143760">
              <a:lnSpc>
                <a:spcPts val="1470"/>
              </a:lnSpc>
              <a:spcBef>
                <a:spcPts val="770"/>
              </a:spcBef>
            </a:pP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5" dirty="0">
                <a:latin typeface="Cambria Math"/>
                <a:cs typeface="Cambria Math"/>
              </a:rPr>
              <a:t>f</a:t>
            </a:r>
            <a:r>
              <a:rPr sz="2100" spc="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x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5" dirty="0">
                <a:latin typeface="Cambria Math"/>
                <a:cs typeface="Cambria Math"/>
              </a:rPr>
              <a:t>f</a:t>
            </a:r>
            <a:r>
              <a:rPr sz="2100" spc="292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x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  <a:p>
            <a:pPr marL="2103755">
              <a:lnSpc>
                <a:spcPts val="990"/>
              </a:lnSpc>
              <a:tabLst>
                <a:tab pos="2994660" algn="l"/>
              </a:tabLst>
            </a:pPr>
            <a:r>
              <a:rPr sz="1000" spc="20" dirty="0">
                <a:latin typeface="Cambria Math"/>
                <a:cs typeface="Cambria Math"/>
              </a:rPr>
              <a:t>x→3</a:t>
            </a:r>
            <a:r>
              <a:rPr sz="1200" spc="30" baseline="20833" dirty="0">
                <a:latin typeface="Cambria Math"/>
                <a:cs typeface="Cambria Math"/>
              </a:rPr>
              <a:t>−	</a:t>
            </a:r>
            <a:r>
              <a:rPr sz="1000" spc="15" dirty="0">
                <a:latin typeface="Cambria Math"/>
                <a:cs typeface="Cambria Math"/>
              </a:rPr>
              <a:t>x→3</a:t>
            </a:r>
            <a:r>
              <a:rPr sz="1200" spc="22" baseline="20833" dirty="0">
                <a:latin typeface="Cambria Math"/>
                <a:cs typeface="Cambria Math"/>
              </a:rPr>
              <a:t>+</a:t>
            </a:r>
            <a:endParaRPr sz="1200" baseline="20833">
              <a:latin typeface="Cambria Math"/>
              <a:cs typeface="Cambria Math"/>
            </a:endParaRPr>
          </a:p>
          <a:p>
            <a:pPr marL="1887220">
              <a:lnSpc>
                <a:spcPts val="1470"/>
              </a:lnSpc>
              <a:spcBef>
                <a:spcPts val="605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− 1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r>
              <a:rPr sz="2100" spc="135" baseline="1984" dirty="0">
                <a:latin typeface="Cambria Math"/>
                <a:cs typeface="Cambria Math"/>
              </a:rPr>
              <a:t> </a:t>
            </a:r>
            <a:r>
              <a:rPr sz="1400" spc="5" dirty="0">
                <a:latin typeface="Cambria Math"/>
                <a:cs typeface="Cambria Math"/>
              </a:rPr>
              <a:t>2𝑎𝑥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  <a:p>
            <a:pPr marL="1847850">
              <a:lnSpc>
                <a:spcPts val="990"/>
              </a:lnSpc>
              <a:tabLst>
                <a:tab pos="3091815" algn="l"/>
              </a:tabLst>
            </a:pPr>
            <a:r>
              <a:rPr sz="1000" spc="15" dirty="0">
                <a:latin typeface="Cambria Math"/>
                <a:cs typeface="Cambria Math"/>
              </a:rPr>
              <a:t>x→3</a:t>
            </a:r>
            <a:r>
              <a:rPr sz="1200" spc="22" baseline="20833" dirty="0">
                <a:latin typeface="Cambria Math"/>
                <a:cs typeface="Cambria Math"/>
              </a:rPr>
              <a:t>−	</a:t>
            </a:r>
            <a:r>
              <a:rPr sz="1000" spc="15" dirty="0">
                <a:latin typeface="Cambria Math"/>
                <a:cs typeface="Cambria Math"/>
              </a:rPr>
              <a:t>x→3</a:t>
            </a:r>
            <a:r>
              <a:rPr sz="1200" spc="22" baseline="20833" dirty="0">
                <a:latin typeface="Cambria Math"/>
                <a:cs typeface="Cambria Math"/>
              </a:rPr>
              <a:t>+</a:t>
            </a:r>
            <a:endParaRPr sz="1200" baseline="20833">
              <a:latin typeface="Cambria Math"/>
              <a:cs typeface="Cambria Math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039615" y="9457131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8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4052315" y="9731958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2533269" y="9594291"/>
            <a:ext cx="18135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9</a:t>
            </a:r>
            <a:r>
              <a:rPr sz="1400" spc="-10" dirty="0">
                <a:latin typeface="Cambria Math"/>
                <a:cs typeface="Cambria Math"/>
              </a:rPr>
              <a:t> − </a:t>
            </a:r>
            <a:r>
              <a:rPr sz="1400" spc="-5" dirty="0">
                <a:latin typeface="Cambria Math"/>
                <a:cs typeface="Cambria Math"/>
              </a:rPr>
              <a:t>1</a:t>
            </a:r>
            <a:r>
              <a:rPr sz="1400" spc="9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8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6a</a:t>
            </a:r>
            <a:r>
              <a:rPr sz="1400" spc="8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⟹</a:t>
            </a:r>
            <a:r>
              <a:rPr sz="1400" spc="8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𝑎</a:t>
            </a:r>
            <a:r>
              <a:rPr sz="1400" spc="10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60" dirty="0">
                <a:latin typeface="Cambria Math"/>
                <a:cs typeface="Cambria Math"/>
              </a:rPr>
              <a:t> </a:t>
            </a:r>
            <a:r>
              <a:rPr sz="2100" spc="-7" baseline="-37698" dirty="0">
                <a:latin typeface="Cambria Math"/>
                <a:cs typeface="Cambria Math"/>
              </a:rPr>
              <a:t>6</a:t>
            </a:r>
            <a:r>
              <a:rPr sz="2100" spc="127" baseline="-37698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390644" y="9490862"/>
            <a:ext cx="168275" cy="44894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3655">
              <a:lnSpc>
                <a:spcPts val="1505"/>
              </a:lnSpc>
            </a:pP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  <a:p>
            <a:pPr marL="33655">
              <a:lnSpc>
                <a:spcPct val="100000"/>
              </a:lnSpc>
              <a:spcBef>
                <a:spcPts val="335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4424426" y="9731958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spc="-5" dirty="0"/>
              <a:t>35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5960"/>
            <a:ext cx="6959168" cy="10253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8644" y="424637"/>
            <a:ext cx="239014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6000"/>
              </a:lnSpc>
              <a:spcBef>
                <a:spcPts val="95"/>
              </a:spcBef>
            </a:pPr>
            <a:r>
              <a:rPr sz="1000" b="1" spc="-5" dirty="0">
                <a:latin typeface="Segoe Print"/>
                <a:cs typeface="Segoe Print"/>
              </a:rPr>
              <a:t>University </a:t>
            </a:r>
            <a:r>
              <a:rPr sz="1000" b="1" spc="-10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Diyala </a:t>
            </a:r>
            <a:r>
              <a:rPr sz="1000" b="1" dirty="0">
                <a:latin typeface="Segoe Print"/>
                <a:cs typeface="Segoe Print"/>
              </a:rPr>
              <a:t>/ </a:t>
            </a:r>
            <a:r>
              <a:rPr sz="1000" b="1" spc="-5" dirty="0">
                <a:latin typeface="Segoe Print"/>
                <a:cs typeface="Segoe Print"/>
              </a:rPr>
              <a:t>College </a:t>
            </a:r>
            <a:r>
              <a:rPr sz="1000" b="1" spc="5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Eng.  Civil Engineering</a:t>
            </a:r>
            <a:r>
              <a:rPr sz="1000" b="1" spc="5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1000" b="1" dirty="0">
                <a:latin typeface="Segoe Print"/>
                <a:cs typeface="Segoe Print"/>
              </a:rPr>
              <a:t>Class: 1</a:t>
            </a:r>
            <a:r>
              <a:rPr sz="975" b="1" baseline="25641" dirty="0">
                <a:latin typeface="Segoe Print"/>
                <a:cs typeface="Segoe Print"/>
              </a:rPr>
              <a:t>st </a:t>
            </a:r>
            <a:r>
              <a:rPr sz="1000" b="1" dirty="0">
                <a:latin typeface="Segoe Print"/>
                <a:cs typeface="Segoe Print"/>
              </a:rPr>
              <a:t>year / </a:t>
            </a:r>
            <a:r>
              <a:rPr sz="1000" b="1" spc="-5" dirty="0">
                <a:latin typeface="Segoe Print"/>
                <a:cs typeface="Segoe Print"/>
              </a:rPr>
              <a:t>Mathematics</a:t>
            </a:r>
            <a:r>
              <a:rPr sz="1000" b="1" spc="-200" dirty="0">
                <a:latin typeface="Segoe Print"/>
                <a:cs typeface="Segoe Print"/>
              </a:rPr>
              <a:t> </a:t>
            </a:r>
            <a:r>
              <a:rPr sz="1000" b="1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58129" y="434593"/>
            <a:ext cx="1458595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676452" y="1292098"/>
            <a:ext cx="1312545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b="1" spc="-10" dirty="0">
                <a:latin typeface="Wingdings"/>
                <a:cs typeface="Wingdings"/>
              </a:rPr>
              <a:t></a:t>
            </a:r>
            <a:r>
              <a:rPr sz="1400" b="1" spc="-10" dirty="0">
                <a:latin typeface="Segoe Print"/>
                <a:cs typeface="Segoe Print"/>
              </a:rPr>
              <a:t>Example</a:t>
            </a:r>
            <a:r>
              <a:rPr sz="1400" b="1" spc="150" dirty="0">
                <a:latin typeface="Segoe Print"/>
                <a:cs typeface="Segoe Print"/>
              </a:rPr>
              <a:t> </a:t>
            </a:r>
            <a:r>
              <a:rPr sz="1400" b="1" dirty="0">
                <a:latin typeface="Segoe Print"/>
                <a:cs typeface="Segoe Print"/>
              </a:rPr>
              <a:t>4:</a:t>
            </a:r>
            <a:endParaRPr sz="1400">
              <a:latin typeface="Segoe Print"/>
              <a:cs typeface="Segoe Prin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124836" y="1395730"/>
            <a:ext cx="469963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What </a:t>
            </a:r>
            <a:r>
              <a:rPr sz="1400" spc="-5" dirty="0">
                <a:latin typeface="Cambria"/>
                <a:cs typeface="Cambria"/>
              </a:rPr>
              <a:t>value should be assigned to</a:t>
            </a:r>
            <a:r>
              <a:rPr sz="2100" spc="165" baseline="1984" dirty="0">
                <a:latin typeface="Cambria"/>
                <a:cs typeface="Cambria"/>
              </a:rPr>
              <a:t> </a:t>
            </a:r>
            <a:r>
              <a:rPr sz="1400" spc="10" dirty="0">
                <a:latin typeface="Cambria Math"/>
                <a:cs typeface="Cambria Math"/>
              </a:rPr>
              <a:t>𝑎</a:t>
            </a:r>
            <a:r>
              <a:rPr sz="2100" spc="15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"/>
                <a:cs typeface="Cambria"/>
              </a:rPr>
              <a:t>to </a:t>
            </a:r>
            <a:r>
              <a:rPr sz="1400" spc="-10" dirty="0">
                <a:latin typeface="Cambria"/>
                <a:cs typeface="Cambria"/>
              </a:rPr>
              <a:t>make </a:t>
            </a:r>
            <a:r>
              <a:rPr sz="1400" dirty="0">
                <a:latin typeface="Cambria"/>
                <a:cs typeface="Cambria"/>
              </a:rPr>
              <a:t>the function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76452" y="1649094"/>
            <a:ext cx="1777364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continuous at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dirty="0">
                <a:latin typeface="Cambria Math"/>
                <a:cs typeface="Cambria Math"/>
              </a:rPr>
              <a:t>−1</a:t>
            </a:r>
            <a:r>
              <a:rPr sz="1400" spc="-5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"/>
                <a:cs typeface="Cambria"/>
              </a:rPr>
              <a:t>?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429636" y="2036191"/>
            <a:ext cx="125222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5" dirty="0">
                <a:latin typeface="Cambria Math"/>
                <a:cs typeface="Cambria Math"/>
              </a:rPr>
              <a:t>f</a:t>
            </a:r>
            <a:r>
              <a:rPr sz="2100" spc="7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2100" spc="-7" baseline="39682" dirty="0">
                <a:latin typeface="Cambria Math"/>
                <a:cs typeface="Cambria Math"/>
              </a:rPr>
              <a:t>𝑥 </a:t>
            </a:r>
            <a:r>
              <a:rPr sz="2100" spc="-15" baseline="39682" dirty="0">
                <a:latin typeface="Cambria Math"/>
                <a:cs typeface="Cambria Math"/>
              </a:rPr>
              <a:t>+</a:t>
            </a:r>
            <a:r>
              <a:rPr sz="2100" spc="-172" baseline="39682" dirty="0">
                <a:latin typeface="Cambria Math"/>
                <a:cs typeface="Cambria Math"/>
              </a:rPr>
              <a:t> </a:t>
            </a:r>
            <a:r>
              <a:rPr sz="2100" spc="-15" baseline="39682" dirty="0">
                <a:latin typeface="Cambria Math"/>
                <a:cs typeface="Cambria Math"/>
              </a:rPr>
              <a:t>2𝑝</a:t>
            </a:r>
            <a:endParaRPr sz="2100" baseline="39682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216401" y="2078862"/>
            <a:ext cx="2000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37" baseline="-21825" dirty="0">
                <a:latin typeface="Cambria Math"/>
                <a:cs typeface="Cambria Math"/>
              </a:rPr>
              <a:t>𝑝</a:t>
            </a: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030471" y="1882571"/>
            <a:ext cx="650875" cy="50101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29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≤</a:t>
            </a:r>
            <a:r>
              <a:rPr sz="1400" spc="114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−1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&gt;</a:t>
            </a:r>
            <a:r>
              <a:rPr sz="1400" spc="120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−1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76452" y="2369997"/>
            <a:ext cx="3444240" cy="690880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40"/>
              </a:spcBef>
            </a:pPr>
            <a:r>
              <a:rPr sz="1400" b="1" spc="-5" dirty="0">
                <a:latin typeface="Segoe Print"/>
                <a:cs typeface="Segoe Print"/>
              </a:rPr>
              <a:t>Solution:</a:t>
            </a:r>
            <a:endParaRPr sz="14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935"/>
              </a:spcBef>
            </a:pPr>
            <a:r>
              <a:rPr sz="1400" spc="-10" dirty="0">
                <a:latin typeface="Cambria"/>
                <a:cs typeface="Cambria"/>
              </a:rPr>
              <a:t>Because </a:t>
            </a:r>
            <a:r>
              <a:rPr sz="1400" spc="-5" dirty="0">
                <a:latin typeface="Cambria"/>
                <a:cs typeface="Cambria"/>
              </a:rPr>
              <a:t>the function is continuous </a:t>
            </a:r>
            <a:r>
              <a:rPr sz="1400" spc="-10" dirty="0">
                <a:latin typeface="Cambria"/>
                <a:cs typeface="Cambria"/>
              </a:rPr>
              <a:t>at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-5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−1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554604" y="3216020"/>
            <a:ext cx="1774825" cy="3378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905" algn="ctr">
              <a:lnSpc>
                <a:spcPts val="1470"/>
              </a:lnSpc>
              <a:spcBef>
                <a:spcPts val="90"/>
              </a:spcBef>
              <a:tabLst>
                <a:tab pos="374015" algn="l"/>
                <a:tab pos="1343660" algn="l"/>
              </a:tabLst>
            </a:pPr>
            <a:r>
              <a:rPr sz="1400" spc="-5" dirty="0">
                <a:latin typeface="Cambria Math"/>
                <a:cs typeface="Cambria Math"/>
              </a:rPr>
              <a:t>lim	𝑥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30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2𝑝</a:t>
            </a:r>
            <a:r>
              <a:rPr sz="2100" baseline="1984" dirty="0">
                <a:latin typeface="Cambria Math"/>
                <a:cs typeface="Cambria Math"/>
              </a:rPr>
              <a:t>  </a:t>
            </a:r>
            <a:r>
              <a:rPr sz="2100" spc="89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	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ts val="990"/>
              </a:lnSpc>
              <a:tabLst>
                <a:tab pos="1341120" algn="l"/>
              </a:tabLst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5" dirty="0">
                <a:latin typeface="Cambria Math"/>
                <a:cs typeface="Cambria Math"/>
              </a:rPr>
              <a:t>−</a:t>
            </a:r>
            <a:r>
              <a:rPr sz="1000" spc="-80" dirty="0">
                <a:latin typeface="Cambria Math"/>
                <a:cs typeface="Cambria Math"/>
              </a:rPr>
              <a:t>1</a:t>
            </a:r>
            <a:r>
              <a:rPr sz="1200" spc="-15" baseline="20833" dirty="0">
                <a:latin typeface="Cambria Math"/>
                <a:cs typeface="Cambria Math"/>
              </a:rPr>
              <a:t>−</a:t>
            </a:r>
            <a:r>
              <a:rPr sz="1200" baseline="20833" dirty="0">
                <a:latin typeface="Cambria Math"/>
                <a:cs typeface="Cambria Math"/>
              </a:rPr>
              <a:t>	</a:t>
            </a: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5" dirty="0">
                <a:latin typeface="Cambria Math"/>
                <a:cs typeface="Cambria Math"/>
              </a:rPr>
              <a:t>−</a:t>
            </a:r>
            <a:r>
              <a:rPr sz="1000" spc="-80" dirty="0">
                <a:latin typeface="Cambria Math"/>
                <a:cs typeface="Cambria Math"/>
              </a:rPr>
              <a:t>1</a:t>
            </a:r>
            <a:r>
              <a:rPr sz="1200" spc="-15" baseline="20833" dirty="0">
                <a:latin typeface="Cambria Math"/>
                <a:cs typeface="Cambria Math"/>
              </a:rPr>
              <a:t>+</a:t>
            </a:r>
            <a:endParaRPr sz="1200" baseline="20833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350511" y="3148964"/>
            <a:ext cx="2006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44" baseline="-21825" dirty="0">
                <a:latin typeface="Cambria Math"/>
                <a:cs typeface="Cambria Math"/>
              </a:rPr>
              <a:t>𝑝</a:t>
            </a: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4585970" y="4509261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585970" y="4701285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592065" y="4503165"/>
            <a:ext cx="0" cy="204470"/>
          </a:xfrm>
          <a:custGeom>
            <a:avLst/>
            <a:gdLst/>
            <a:ahLst/>
            <a:cxnLst/>
            <a:rect l="l" t="t" r="r" b="b"/>
            <a:pathLst>
              <a:path h="204470">
                <a:moveTo>
                  <a:pt x="0" y="0"/>
                </a:moveTo>
                <a:lnTo>
                  <a:pt x="0" y="204215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762753" y="4503165"/>
            <a:ext cx="0" cy="204470"/>
          </a:xfrm>
          <a:custGeom>
            <a:avLst/>
            <a:gdLst/>
            <a:ahLst/>
            <a:cxnLst/>
            <a:rect l="l" t="t" r="r" b="b"/>
            <a:pathLst>
              <a:path h="204470">
                <a:moveTo>
                  <a:pt x="0" y="0"/>
                </a:moveTo>
                <a:lnTo>
                  <a:pt x="0" y="204215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676452" y="3676268"/>
            <a:ext cx="6139815" cy="18141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385445" algn="ctr">
              <a:lnSpc>
                <a:spcPct val="100000"/>
              </a:lnSpc>
              <a:spcBef>
                <a:spcPts val="90"/>
              </a:spcBef>
            </a:pPr>
            <a:r>
              <a:rPr sz="1400" dirty="0">
                <a:latin typeface="Cambria Math"/>
                <a:cs typeface="Cambria Math"/>
              </a:rPr>
              <a:t>−1 </a:t>
            </a:r>
            <a:r>
              <a:rPr sz="1400" spc="-10" dirty="0">
                <a:latin typeface="Cambria Math"/>
                <a:cs typeface="Cambria Math"/>
              </a:rPr>
              <a:t>+ 2𝑝  =</a:t>
            </a:r>
            <a:r>
              <a:rPr sz="1400" spc="-90" dirty="0">
                <a:latin typeface="Cambria Math"/>
                <a:cs typeface="Cambria Math"/>
              </a:rPr>
              <a:t> </a:t>
            </a:r>
            <a:r>
              <a:rPr sz="1400" spc="15" dirty="0">
                <a:latin typeface="Cambria Math"/>
                <a:cs typeface="Cambria Math"/>
              </a:rPr>
              <a:t>𝑝</a:t>
            </a:r>
            <a:r>
              <a:rPr sz="1500" spc="22" baseline="30555" dirty="0">
                <a:latin typeface="Cambria Math"/>
                <a:cs typeface="Cambria Math"/>
              </a:rPr>
              <a:t>2</a:t>
            </a:r>
            <a:endParaRPr sz="1500" baseline="30555">
              <a:latin typeface="Cambria Math"/>
              <a:cs typeface="Cambria Math"/>
            </a:endParaRPr>
          </a:p>
          <a:p>
            <a:pPr marR="376555" algn="ctr">
              <a:lnSpc>
                <a:spcPct val="100000"/>
              </a:lnSpc>
              <a:spcBef>
                <a:spcPts val="1395"/>
              </a:spcBef>
            </a:pPr>
            <a:r>
              <a:rPr sz="1400" spc="15" dirty="0">
                <a:latin typeface="Cambria Math"/>
                <a:cs typeface="Cambria Math"/>
              </a:rPr>
              <a:t>𝑝</a:t>
            </a:r>
            <a:r>
              <a:rPr sz="1500" spc="22" baseline="30555" dirty="0">
                <a:latin typeface="Cambria Math"/>
                <a:cs typeface="Cambria Math"/>
              </a:rPr>
              <a:t>2  </a:t>
            </a:r>
            <a:r>
              <a:rPr sz="1400" spc="-10" dirty="0">
                <a:latin typeface="Cambria Math"/>
                <a:cs typeface="Cambria Math"/>
              </a:rPr>
              <a:t>− 2𝑝 + </a:t>
            </a:r>
            <a:r>
              <a:rPr sz="1400" spc="-5" dirty="0">
                <a:latin typeface="Cambria Math"/>
                <a:cs typeface="Cambria Math"/>
              </a:rPr>
              <a:t>1 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-16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  <a:p>
            <a:pPr marR="415925" algn="ctr">
              <a:lnSpc>
                <a:spcPct val="100000"/>
              </a:lnSpc>
              <a:spcBef>
                <a:spcPts val="1535"/>
              </a:spcBef>
              <a:tabLst>
                <a:tab pos="1652270" algn="l"/>
              </a:tabLst>
            </a:pPr>
            <a:r>
              <a:rPr sz="2100" spc="42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(𝑝 − 1</a:t>
            </a:r>
            <a:r>
              <a:rPr sz="2100" spc="-15" baseline="1984" dirty="0">
                <a:latin typeface="Cambria Math"/>
                <a:cs typeface="Cambria Math"/>
              </a:rPr>
              <a:t>    </a:t>
            </a:r>
            <a:r>
              <a:rPr sz="1400" spc="-5" dirty="0">
                <a:latin typeface="Cambria Math"/>
                <a:cs typeface="Cambria Math"/>
              </a:rPr>
              <a:t>𝑝 </a:t>
            </a:r>
            <a:r>
              <a:rPr sz="1400" spc="-10" dirty="0">
                <a:latin typeface="Cambria Math"/>
                <a:cs typeface="Cambria Math"/>
              </a:rPr>
              <a:t>− 1</a:t>
            </a:r>
            <a:r>
              <a:rPr sz="2100" spc="-15" baseline="1984" dirty="0">
                <a:latin typeface="Cambria Math"/>
                <a:cs typeface="Cambria Math"/>
              </a:rPr>
              <a:t>  </a:t>
            </a:r>
            <a:r>
              <a:rPr sz="2100" spc="21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9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0	</a:t>
            </a:r>
            <a:r>
              <a:rPr sz="1400" spc="-10" dirty="0">
                <a:latin typeface="Cambria Math"/>
                <a:cs typeface="Cambria Math"/>
              </a:rPr>
              <a:t>⟹  </a:t>
            </a:r>
            <a:r>
              <a:rPr sz="1400" spc="-5" dirty="0">
                <a:latin typeface="Cambria Math"/>
                <a:cs typeface="Cambria Math"/>
              </a:rPr>
              <a:t>𝑝 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sz="2200" b="1" spc="-10" dirty="0">
                <a:latin typeface="Wingdings"/>
                <a:cs typeface="Wingdings"/>
              </a:rPr>
              <a:t></a:t>
            </a:r>
            <a:r>
              <a:rPr sz="1400" b="1" spc="-10" dirty="0">
                <a:latin typeface="Segoe Print"/>
                <a:cs typeface="Segoe Print"/>
              </a:rPr>
              <a:t>Example </a:t>
            </a:r>
            <a:r>
              <a:rPr sz="1400" b="1" dirty="0">
                <a:latin typeface="Segoe Print"/>
                <a:cs typeface="Segoe Print"/>
              </a:rPr>
              <a:t>5: </a:t>
            </a:r>
            <a:r>
              <a:rPr sz="1400" spc="-10" dirty="0">
                <a:latin typeface="Cambria"/>
                <a:cs typeface="Cambria"/>
              </a:rPr>
              <a:t>Determine </a:t>
            </a:r>
            <a:r>
              <a:rPr sz="1400" dirty="0">
                <a:latin typeface="Cambria"/>
                <a:cs typeface="Cambria"/>
              </a:rPr>
              <a:t>the </a:t>
            </a:r>
            <a:r>
              <a:rPr sz="1400" spc="-10" dirty="0">
                <a:latin typeface="Cambria"/>
                <a:cs typeface="Cambria"/>
              </a:rPr>
              <a:t>values </a:t>
            </a:r>
            <a:r>
              <a:rPr sz="1400" spc="5" dirty="0">
                <a:latin typeface="Cambria"/>
                <a:cs typeface="Cambria"/>
              </a:rPr>
              <a:t>of </a:t>
            </a:r>
            <a:r>
              <a:rPr sz="1400" spc="-5" dirty="0">
                <a:latin typeface="Cambria"/>
                <a:cs typeface="Cambria"/>
              </a:rPr>
              <a:t>A and B if the function is continuous</a:t>
            </a:r>
            <a:r>
              <a:rPr sz="1400" spc="30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at</a:t>
            </a:r>
            <a:endParaRPr sz="14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𝑎𝑛𝑑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5</a:t>
            </a:r>
            <a:r>
              <a:rPr sz="1400" spc="-9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"/>
                <a:cs typeface="Cambria"/>
              </a:rPr>
              <a:t>?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57" name="object 5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spc="-5" dirty="0"/>
              <a:t>36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2475357" y="5469127"/>
            <a:ext cx="1200785" cy="6553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137795" algn="r">
              <a:lnSpc>
                <a:spcPts val="167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6𝑥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645"/>
              </a:lnSpc>
            </a:pPr>
            <a:r>
              <a:rPr sz="2100" spc="7" baseline="1984" dirty="0">
                <a:latin typeface="Cambria Math"/>
                <a:cs typeface="Cambria Math"/>
              </a:rPr>
              <a:t>f</a:t>
            </a:r>
            <a:r>
              <a:rPr sz="2100" spc="7" baseline="5952" dirty="0">
                <a:latin typeface="Cambria Math"/>
                <a:cs typeface="Cambria Math"/>
              </a:rPr>
              <a:t> </a:t>
            </a:r>
            <a:r>
              <a:rPr sz="2100" spc="67" baseline="1984" dirty="0">
                <a:latin typeface="Cambria Math"/>
                <a:cs typeface="Cambria Math"/>
              </a:rPr>
              <a:t>𝑥</a:t>
            </a:r>
            <a:r>
              <a:rPr sz="2100" spc="67" baseline="5952" dirty="0">
                <a:latin typeface="Cambria Math"/>
                <a:cs typeface="Cambria Math"/>
              </a:rPr>
              <a:t> </a:t>
            </a:r>
            <a:r>
              <a:rPr sz="2100" spc="-15" baseline="1984" dirty="0">
                <a:latin typeface="Cambria Math"/>
                <a:cs typeface="Cambria Math"/>
              </a:rPr>
              <a:t>= </a:t>
            </a:r>
            <a:r>
              <a:rPr sz="1400" spc="-10" dirty="0">
                <a:latin typeface="Cambria Math"/>
                <a:cs typeface="Cambria Math"/>
              </a:rPr>
              <a:t>A𝑥 +</a:t>
            </a:r>
            <a:r>
              <a:rPr sz="1400" spc="-9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B</a:t>
            </a:r>
            <a:endParaRPr sz="1400">
              <a:latin typeface="Cambria Math"/>
              <a:cs typeface="Cambria Math"/>
            </a:endParaRPr>
          </a:p>
          <a:p>
            <a:pPr marR="110489" algn="r">
              <a:lnSpc>
                <a:spcPts val="1655"/>
              </a:lnSpc>
            </a:pPr>
            <a:r>
              <a:rPr sz="1400" spc="5" dirty="0">
                <a:latin typeface="Cambria Math"/>
                <a:cs typeface="Cambria Math"/>
              </a:rPr>
              <a:t>−</a:t>
            </a:r>
            <a:r>
              <a:rPr sz="1400" spc="-10" dirty="0">
                <a:latin typeface="Cambria Math"/>
                <a:cs typeface="Cambria Math"/>
              </a:rPr>
              <a:t>3𝑥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847591" y="5466079"/>
            <a:ext cx="785495" cy="6553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ts val="1655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≤</a:t>
            </a:r>
            <a:r>
              <a:rPr sz="1400" spc="-12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ts val="1645"/>
              </a:lnSpc>
            </a:pPr>
            <a:r>
              <a:rPr sz="1400" spc="-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&lt;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&lt;</a:t>
            </a:r>
            <a:r>
              <a:rPr sz="14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ts val="1670"/>
              </a:lnSpc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≥</a:t>
            </a:r>
            <a:r>
              <a:rPr sz="1400" spc="-12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545460" y="7393051"/>
            <a:ext cx="129603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57580" algn="l"/>
              </a:tabLst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20" dirty="0">
                <a:latin typeface="Cambria Math"/>
                <a:cs typeface="Cambria Math"/>
              </a:rPr>
              <a:t>2</a:t>
            </a:r>
            <a:r>
              <a:rPr sz="1200" spc="-15" baseline="20833" dirty="0">
                <a:latin typeface="Cambria Math"/>
                <a:cs typeface="Cambria Math"/>
              </a:rPr>
              <a:t>−</a:t>
            </a:r>
            <a:r>
              <a:rPr sz="1200" baseline="20833" dirty="0">
                <a:latin typeface="Cambria Math"/>
                <a:cs typeface="Cambria Math"/>
              </a:rPr>
              <a:t>	</a:t>
            </a: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15" dirty="0">
                <a:latin typeface="Cambria Math"/>
                <a:cs typeface="Cambria Math"/>
              </a:rPr>
              <a:t>2</a:t>
            </a:r>
            <a:r>
              <a:rPr sz="1200" spc="-15" baseline="20833" dirty="0">
                <a:latin typeface="Cambria Math"/>
                <a:cs typeface="Cambria Math"/>
              </a:rPr>
              <a:t>+</a:t>
            </a:r>
            <a:endParaRPr sz="1200" baseline="20833">
              <a:latin typeface="Cambria Math"/>
              <a:cs typeface="Cambria Math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76452" y="6077762"/>
            <a:ext cx="3889375" cy="1394460"/>
          </a:xfrm>
          <a:prstGeom prst="rect">
            <a:avLst/>
          </a:prstGeom>
        </p:spPr>
        <p:txBody>
          <a:bodyPr vert="horz" wrap="square" lIns="0" tIns="131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35"/>
              </a:spcBef>
            </a:pPr>
            <a:r>
              <a:rPr sz="1400" b="1" spc="-5" dirty="0">
                <a:latin typeface="Segoe Print"/>
                <a:cs typeface="Segoe Print"/>
              </a:rPr>
              <a:t>Solution:</a:t>
            </a:r>
            <a:endParaRPr sz="14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935"/>
              </a:spcBef>
            </a:pPr>
            <a:r>
              <a:rPr sz="1400" spc="-10" dirty="0">
                <a:latin typeface="Cambria"/>
                <a:cs typeface="Cambria"/>
              </a:rPr>
              <a:t>Because </a:t>
            </a:r>
            <a:r>
              <a:rPr sz="1400" spc="-5" dirty="0">
                <a:latin typeface="Cambria"/>
                <a:cs typeface="Cambria"/>
              </a:rPr>
              <a:t>the function is continuous </a:t>
            </a:r>
            <a:r>
              <a:rPr sz="1400" spc="-10" dirty="0">
                <a:latin typeface="Cambria"/>
                <a:cs typeface="Cambria"/>
              </a:rPr>
              <a:t>at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-5" dirty="0">
                <a:latin typeface="Cambria Math"/>
                <a:cs typeface="Cambria Math"/>
              </a:rPr>
              <a:t> 2</a:t>
            </a:r>
            <a:endParaRPr sz="1400">
              <a:latin typeface="Cambria Math"/>
              <a:cs typeface="Cambria Math"/>
            </a:endParaRPr>
          </a:p>
          <a:p>
            <a:pPr marL="2143760">
              <a:lnSpc>
                <a:spcPts val="1470"/>
              </a:lnSpc>
              <a:spcBef>
                <a:spcPts val="820"/>
              </a:spcBef>
            </a:pP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5" dirty="0">
                <a:latin typeface="Cambria Math"/>
                <a:cs typeface="Cambria Math"/>
              </a:rPr>
              <a:t>f</a:t>
            </a:r>
            <a:r>
              <a:rPr sz="2100" spc="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x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5" dirty="0">
                <a:latin typeface="Cambria Math"/>
                <a:cs typeface="Cambria Math"/>
              </a:rPr>
              <a:t>f</a:t>
            </a:r>
            <a:r>
              <a:rPr sz="2100" spc="292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x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  <a:p>
            <a:pPr marL="2103755">
              <a:lnSpc>
                <a:spcPts val="990"/>
              </a:lnSpc>
              <a:tabLst>
                <a:tab pos="2994660" algn="l"/>
              </a:tabLst>
            </a:pPr>
            <a:r>
              <a:rPr sz="1000" spc="20" dirty="0">
                <a:latin typeface="Cambria Math"/>
                <a:cs typeface="Cambria Math"/>
              </a:rPr>
              <a:t>x→2</a:t>
            </a:r>
            <a:r>
              <a:rPr sz="1200" spc="30" baseline="20833" dirty="0">
                <a:latin typeface="Cambria Math"/>
                <a:cs typeface="Cambria Math"/>
              </a:rPr>
              <a:t>−	</a:t>
            </a:r>
            <a:r>
              <a:rPr sz="1000" spc="15" dirty="0">
                <a:latin typeface="Cambria Math"/>
                <a:cs typeface="Cambria Math"/>
              </a:rPr>
              <a:t>x→2</a:t>
            </a:r>
            <a:r>
              <a:rPr sz="1200" spc="22" baseline="20833" dirty="0">
                <a:latin typeface="Cambria Math"/>
                <a:cs typeface="Cambria Math"/>
              </a:rPr>
              <a:t>+</a:t>
            </a:r>
            <a:endParaRPr sz="1200" baseline="20833">
              <a:latin typeface="Cambria Math"/>
              <a:cs typeface="Cambria Math"/>
            </a:endParaRPr>
          </a:p>
          <a:p>
            <a:pPr marL="1908175" algn="ctr">
              <a:lnSpc>
                <a:spcPct val="100000"/>
              </a:lnSpc>
              <a:spcBef>
                <a:spcPts val="585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15" dirty="0">
                <a:latin typeface="Cambria Math"/>
                <a:cs typeface="Cambria Math"/>
              </a:rPr>
              <a:t>6𝑥</a:t>
            </a:r>
            <a:r>
              <a:rPr sz="2100" spc="22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A𝑥 +</a:t>
            </a:r>
            <a:r>
              <a:rPr sz="1400" spc="175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B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478404" y="8798432"/>
            <a:ext cx="1631314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292860" algn="l"/>
              </a:tabLst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15" dirty="0">
                <a:latin typeface="Cambria Math"/>
                <a:cs typeface="Cambria Math"/>
              </a:rPr>
              <a:t>5</a:t>
            </a:r>
            <a:r>
              <a:rPr sz="1200" spc="-15" baseline="20833" dirty="0">
                <a:latin typeface="Cambria Math"/>
                <a:cs typeface="Cambria Math"/>
              </a:rPr>
              <a:t>−</a:t>
            </a:r>
            <a:r>
              <a:rPr sz="1200" baseline="20833" dirty="0">
                <a:latin typeface="Cambria Math"/>
                <a:cs typeface="Cambria Math"/>
              </a:rPr>
              <a:t>	</a:t>
            </a: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15" dirty="0">
                <a:latin typeface="Cambria Math"/>
                <a:cs typeface="Cambria Math"/>
              </a:rPr>
              <a:t>5</a:t>
            </a:r>
            <a:r>
              <a:rPr sz="1200" spc="-15" baseline="20833" dirty="0">
                <a:latin typeface="Cambria Math"/>
                <a:cs typeface="Cambria Math"/>
              </a:rPr>
              <a:t>+</a:t>
            </a:r>
            <a:endParaRPr sz="1200" baseline="20833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76452" y="7513751"/>
            <a:ext cx="4550410" cy="1363980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207135" algn="ctr">
              <a:lnSpc>
                <a:spcPct val="100000"/>
              </a:lnSpc>
              <a:spcBef>
                <a:spcPts val="915"/>
              </a:spcBef>
              <a:tabLst>
                <a:tab pos="3658235" algn="l"/>
              </a:tabLst>
            </a:pPr>
            <a:r>
              <a:rPr sz="1400" spc="-10" dirty="0">
                <a:latin typeface="Cambria Math"/>
                <a:cs typeface="Cambria Math"/>
              </a:rPr>
              <a:t>12 </a:t>
            </a:r>
            <a:r>
              <a:rPr sz="1400" spc="9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9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2A</a:t>
            </a:r>
            <a:r>
              <a:rPr sz="1400" spc="2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5" dirty="0">
                <a:latin typeface="Cambria Math"/>
                <a:cs typeface="Cambria Math"/>
              </a:rPr>
              <a:t> B</a:t>
            </a:r>
            <a:r>
              <a:rPr sz="1400" spc="9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⟹</a:t>
            </a:r>
            <a:r>
              <a:rPr sz="1400" spc="9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2A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B</a:t>
            </a:r>
            <a:r>
              <a:rPr sz="1400" spc="9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9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12	…</a:t>
            </a:r>
            <a:r>
              <a:rPr sz="1400" spc="-9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…</a:t>
            </a:r>
            <a:r>
              <a:rPr sz="1400" spc="-7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…</a:t>
            </a:r>
            <a:r>
              <a:rPr sz="1400" spc="-1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.</a:t>
            </a:r>
            <a:r>
              <a:rPr sz="1400" spc="-8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.</a:t>
            </a:r>
            <a:r>
              <a:rPr sz="1400" spc="-8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(1)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sz="1400" spc="-10" dirty="0">
                <a:latin typeface="Cambria"/>
                <a:cs typeface="Cambria"/>
              </a:rPr>
              <a:t>Because </a:t>
            </a:r>
            <a:r>
              <a:rPr sz="1400" spc="-5" dirty="0">
                <a:latin typeface="Cambria"/>
                <a:cs typeface="Cambria"/>
              </a:rPr>
              <a:t>the function is continuous </a:t>
            </a:r>
            <a:r>
              <a:rPr sz="1400" spc="-10" dirty="0">
                <a:latin typeface="Cambria"/>
                <a:cs typeface="Cambria"/>
              </a:rPr>
              <a:t>at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-5" dirty="0">
                <a:latin typeface="Cambria Math"/>
                <a:cs typeface="Cambria Math"/>
              </a:rPr>
              <a:t> 5</a:t>
            </a:r>
            <a:endParaRPr sz="1400">
              <a:latin typeface="Cambria Math"/>
              <a:cs typeface="Cambria Math"/>
            </a:endParaRPr>
          </a:p>
          <a:p>
            <a:pPr marL="1246505" algn="ctr">
              <a:lnSpc>
                <a:spcPts val="1475"/>
              </a:lnSpc>
              <a:spcBef>
                <a:spcPts val="795"/>
              </a:spcBef>
            </a:pP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20" dirty="0">
                <a:latin typeface="Cambria Math"/>
                <a:cs typeface="Cambria Math"/>
              </a:rPr>
              <a:t>𝑓</a:t>
            </a:r>
            <a:r>
              <a:rPr sz="2100" spc="30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6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20" dirty="0">
                <a:latin typeface="Cambria Math"/>
                <a:cs typeface="Cambria Math"/>
              </a:rPr>
              <a:t>𝑓</a:t>
            </a:r>
            <a:r>
              <a:rPr sz="2100" spc="30" baseline="1984" dirty="0">
                <a:latin typeface="Cambria Math"/>
                <a:cs typeface="Cambria Math"/>
              </a:rPr>
              <a:t> </a:t>
            </a:r>
            <a:r>
              <a:rPr sz="1400" spc="45" dirty="0">
                <a:latin typeface="Cambria Math"/>
                <a:cs typeface="Cambria Math"/>
              </a:rPr>
              <a:t>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  <a:p>
            <a:pPr marL="2042795">
              <a:lnSpc>
                <a:spcPts val="994"/>
              </a:lnSpc>
              <a:tabLst>
                <a:tab pos="2994660" algn="l"/>
              </a:tabLst>
            </a:pPr>
            <a:r>
              <a:rPr sz="1000" spc="15" dirty="0">
                <a:latin typeface="Cambria Math"/>
                <a:cs typeface="Cambria Math"/>
              </a:rPr>
              <a:t>x→5</a:t>
            </a:r>
            <a:r>
              <a:rPr sz="1200" spc="22" baseline="20833" dirty="0">
                <a:latin typeface="Cambria Math"/>
                <a:cs typeface="Cambria Math"/>
              </a:rPr>
              <a:t>−	</a:t>
            </a:r>
            <a:r>
              <a:rPr sz="1000" spc="15" dirty="0">
                <a:latin typeface="Cambria Math"/>
                <a:cs typeface="Cambria Math"/>
              </a:rPr>
              <a:t>x→5</a:t>
            </a:r>
            <a:r>
              <a:rPr sz="1200" spc="22" baseline="20833" dirty="0">
                <a:latin typeface="Cambria Math"/>
                <a:cs typeface="Cambria Math"/>
              </a:rPr>
              <a:t>+</a:t>
            </a:r>
            <a:endParaRPr sz="1200" baseline="20833">
              <a:latin typeface="Cambria Math"/>
              <a:cs typeface="Cambria Math"/>
            </a:endParaRPr>
          </a:p>
          <a:p>
            <a:pPr marL="1247140" algn="ctr">
              <a:lnSpc>
                <a:spcPct val="100000"/>
              </a:lnSpc>
              <a:spcBef>
                <a:spcPts val="605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A𝑥 + </a:t>
            </a:r>
            <a:r>
              <a:rPr sz="1400" spc="-20" dirty="0">
                <a:latin typeface="Cambria Math"/>
                <a:cs typeface="Cambria Math"/>
              </a:rPr>
              <a:t>B</a:t>
            </a:r>
            <a:r>
              <a:rPr sz="2100" spc="-3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r>
              <a:rPr sz="2100" spc="89" baseline="1984" dirty="0">
                <a:latin typeface="Cambria Math"/>
                <a:cs typeface="Cambria Math"/>
              </a:rPr>
              <a:t> </a:t>
            </a:r>
            <a:r>
              <a:rPr sz="1400" spc="5" dirty="0">
                <a:latin typeface="Cambria Math"/>
                <a:cs typeface="Cambria Math"/>
              </a:rPr>
              <a:t>−3𝑥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76452" y="8925204"/>
            <a:ext cx="4559935" cy="955675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1195070" algn="ctr">
              <a:lnSpc>
                <a:spcPct val="100000"/>
              </a:lnSpc>
              <a:spcBef>
                <a:spcPts val="890"/>
              </a:spcBef>
              <a:tabLst>
                <a:tab pos="2436495" algn="l"/>
              </a:tabLst>
            </a:pPr>
            <a:r>
              <a:rPr sz="1400" spc="-10" dirty="0">
                <a:latin typeface="Cambria Math"/>
                <a:cs typeface="Cambria Math"/>
              </a:rPr>
              <a:t>5A + </a:t>
            </a:r>
            <a:r>
              <a:rPr sz="1400" spc="-5" dirty="0">
                <a:latin typeface="Cambria Math"/>
                <a:cs typeface="Cambria Math"/>
              </a:rPr>
              <a:t>B</a:t>
            </a:r>
            <a:r>
              <a:rPr sz="1400" spc="13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9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−15	</a:t>
            </a:r>
            <a:r>
              <a:rPr sz="1400" spc="-10" dirty="0">
                <a:latin typeface="Cambria Math"/>
                <a:cs typeface="Cambria Math"/>
              </a:rPr>
              <a:t>…</a:t>
            </a:r>
            <a:r>
              <a:rPr sz="1400" spc="-9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…</a:t>
            </a:r>
            <a:r>
              <a:rPr sz="1400" spc="-6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…</a:t>
            </a:r>
            <a:r>
              <a:rPr sz="1400" spc="-9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.</a:t>
            </a:r>
            <a:r>
              <a:rPr sz="1400" spc="-7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.</a:t>
            </a:r>
            <a:r>
              <a:rPr sz="1400" spc="-7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(2)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1400" spc="-15" dirty="0">
                <a:latin typeface="Cambria"/>
                <a:cs typeface="Cambria"/>
              </a:rPr>
              <a:t>By </a:t>
            </a:r>
            <a:r>
              <a:rPr sz="1400" spc="-5" dirty="0">
                <a:latin typeface="Cambria"/>
                <a:cs typeface="Cambria"/>
              </a:rPr>
              <a:t>solving the equations </a:t>
            </a:r>
            <a:r>
              <a:rPr sz="1400" dirty="0">
                <a:latin typeface="Cambria"/>
                <a:cs typeface="Cambria"/>
              </a:rPr>
              <a:t>(1) </a:t>
            </a:r>
            <a:r>
              <a:rPr sz="1400" spc="-5" dirty="0">
                <a:latin typeface="Cambria"/>
                <a:cs typeface="Cambria"/>
              </a:rPr>
              <a:t>and </a:t>
            </a:r>
            <a:r>
              <a:rPr sz="1400" dirty="0">
                <a:latin typeface="Cambria"/>
                <a:cs typeface="Cambria"/>
              </a:rPr>
              <a:t>(2) </a:t>
            </a:r>
            <a:r>
              <a:rPr sz="1400" spc="-5" dirty="0">
                <a:latin typeface="Cambria"/>
                <a:cs typeface="Cambria"/>
              </a:rPr>
              <a:t>numerically </a:t>
            </a:r>
            <a:r>
              <a:rPr sz="1400" spc="-10" dirty="0">
                <a:latin typeface="Cambria"/>
                <a:cs typeface="Cambria"/>
              </a:rPr>
              <a:t>,we</a:t>
            </a:r>
            <a:r>
              <a:rPr sz="1400" spc="6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obtain</a:t>
            </a:r>
            <a:endParaRPr sz="1400">
              <a:latin typeface="Cambria"/>
              <a:cs typeface="Cambria"/>
            </a:endParaRPr>
          </a:p>
          <a:p>
            <a:pPr marL="1151890" algn="ctr">
              <a:lnSpc>
                <a:spcPct val="100000"/>
              </a:lnSpc>
              <a:spcBef>
                <a:spcPts val="700"/>
              </a:spcBef>
            </a:pPr>
            <a:r>
              <a:rPr sz="1400" spc="-5" dirty="0">
                <a:latin typeface="Cambria Math"/>
                <a:cs typeface="Cambria Math"/>
              </a:rPr>
              <a:t>A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dirty="0">
                <a:latin typeface="Cambria Math"/>
                <a:cs typeface="Cambria Math"/>
              </a:rPr>
              <a:t>−9 </a:t>
            </a:r>
            <a:r>
              <a:rPr sz="1400" spc="-15" dirty="0">
                <a:latin typeface="Cambria"/>
                <a:cs typeface="Cambria"/>
              </a:rPr>
              <a:t>and </a:t>
            </a:r>
            <a:r>
              <a:rPr sz="1400" spc="-5" dirty="0">
                <a:latin typeface="Cambria Math"/>
                <a:cs typeface="Cambria Math"/>
              </a:rPr>
              <a:t>B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1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30</a:t>
            </a:r>
            <a:endParaRPr sz="14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952</Words>
  <Application>Microsoft Office PowerPoint</Application>
  <PresentationFormat>Custom</PresentationFormat>
  <Paragraphs>207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sultan noori</cp:lastModifiedBy>
  <cp:revision>2</cp:revision>
  <dcterms:created xsi:type="dcterms:W3CDTF">2018-11-19T07:09:27Z</dcterms:created>
  <dcterms:modified xsi:type="dcterms:W3CDTF">2018-11-19T09:25:04Z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2017-01-08T00:00:00Z</vt:filetime>
  </property>
  <property fmtid="{D5CDD505-2E9C-101B-9397-08002B2CF9AE}" pid="3" name="Creator">
    <vt:lpwstr>PDFMerge! (http://www.pdfmerge.com)</vt:lpwstr>
  </property>
  <property fmtid="{D5CDD505-2E9C-101B-9397-08002B2CF9AE}" pid="4" name="LastSaved">
    <vt:filetime>2018-11-19T00:00:00Z</vt:filetime>
  </property>
</Properties>
</file>